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25" r:id="rId1"/>
  </p:sldMasterIdLst>
  <p:notesMasterIdLst>
    <p:notesMasterId r:id="rId46"/>
  </p:notesMasterIdLst>
  <p:handoutMasterIdLst>
    <p:handoutMasterId r:id="rId47"/>
  </p:handoutMasterIdLst>
  <p:sldIdLst>
    <p:sldId id="513" r:id="rId2"/>
    <p:sldId id="514" r:id="rId3"/>
    <p:sldId id="515" r:id="rId4"/>
    <p:sldId id="516" r:id="rId5"/>
    <p:sldId id="500" r:id="rId6"/>
    <p:sldId id="517" r:id="rId7"/>
    <p:sldId id="518" r:id="rId8"/>
    <p:sldId id="519" r:id="rId9"/>
    <p:sldId id="520" r:id="rId10"/>
    <p:sldId id="521" r:id="rId11"/>
    <p:sldId id="522" r:id="rId12"/>
    <p:sldId id="523" r:id="rId13"/>
    <p:sldId id="524" r:id="rId14"/>
    <p:sldId id="526" r:id="rId15"/>
    <p:sldId id="534" r:id="rId16"/>
    <p:sldId id="527" r:id="rId17"/>
    <p:sldId id="569" r:id="rId18"/>
    <p:sldId id="570" r:id="rId19"/>
    <p:sldId id="535" r:id="rId20"/>
    <p:sldId id="536" r:id="rId21"/>
    <p:sldId id="532" r:id="rId22"/>
    <p:sldId id="533" r:id="rId23"/>
    <p:sldId id="546" r:id="rId24"/>
    <p:sldId id="551" r:id="rId25"/>
    <p:sldId id="553" r:id="rId26"/>
    <p:sldId id="554" r:id="rId27"/>
    <p:sldId id="548" r:id="rId28"/>
    <p:sldId id="556" r:id="rId29"/>
    <p:sldId id="557" r:id="rId30"/>
    <p:sldId id="437" r:id="rId31"/>
    <p:sldId id="439" r:id="rId32"/>
    <p:sldId id="559" r:id="rId33"/>
    <p:sldId id="561" r:id="rId34"/>
    <p:sldId id="560" r:id="rId35"/>
    <p:sldId id="481" r:id="rId36"/>
    <p:sldId id="482" r:id="rId37"/>
    <p:sldId id="562" r:id="rId38"/>
    <p:sldId id="565" r:id="rId39"/>
    <p:sldId id="566" r:id="rId40"/>
    <p:sldId id="567" r:id="rId41"/>
    <p:sldId id="568" r:id="rId42"/>
    <p:sldId id="564" r:id="rId43"/>
    <p:sldId id="498" r:id="rId44"/>
    <p:sldId id="499" r:id="rId45"/>
  </p:sldIdLst>
  <p:sldSz cx="9144000" cy="6858000" type="screen4x3"/>
  <p:notesSz cx="6858000" cy="9144000"/>
  <p:defaultTextStyle>
    <a:defPPr>
      <a:defRPr lang="en-US"/>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mn-ea"/>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mn-ea"/>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mn-ea"/>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mn-ea"/>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66"/>
    <a:srgbClr val="FF9900"/>
    <a:srgbClr val="A50021"/>
    <a:srgbClr val="FFCCFF"/>
    <a:srgbClr val="660066"/>
    <a:srgbClr val="CCECFF"/>
    <a:srgbClr val="FFFF00"/>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909" autoAdjust="0"/>
  </p:normalViewPr>
  <p:slideViewPr>
    <p:cSldViewPr snapToGrid="0">
      <p:cViewPr varScale="1">
        <p:scale>
          <a:sx n="87" d="100"/>
          <a:sy n="87" d="100"/>
        </p:scale>
        <p:origin x="135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0254"/>
    </p:cViewPr>
  </p:sorterViewPr>
  <p:notesViewPr>
    <p:cSldViewPr snapToGrid="0">
      <p:cViewPr varScale="1">
        <p:scale>
          <a:sx n="31" d="100"/>
          <a:sy n="31" d="100"/>
        </p:scale>
        <p:origin x="-120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6F383D-D732-4164-B939-C0F2E1C2520B}" type="doc">
      <dgm:prSet loTypeId="urn:microsoft.com/office/officeart/2005/8/layout/pyramid2" loCatId="list" qsTypeId="urn:microsoft.com/office/officeart/2005/8/quickstyle/3d2" qsCatId="3D" csTypeId="urn:microsoft.com/office/officeart/2005/8/colors/accent0_3" csCatId="mainScheme" phldr="1"/>
      <dgm:spPr/>
    </dgm:pt>
    <dgm:pt modelId="{ED0D3F1A-1DC4-4800-BE2D-71289196093E}">
      <dgm:prSet phldrT="[Text]"/>
      <dgm:spPr/>
      <dgm:t>
        <a:bodyPr/>
        <a:lstStyle/>
        <a:p>
          <a:r>
            <a:rPr lang="en-US" b="1" u="sng" dirty="0" smtClean="0">
              <a:solidFill>
                <a:srgbClr val="FFC000"/>
              </a:solidFill>
              <a:latin typeface="Times New Roman" panose="02020603050405020304" pitchFamily="18" charset="0"/>
              <a:cs typeface="Times New Roman" panose="02020603050405020304" pitchFamily="18" charset="0"/>
            </a:rPr>
            <a:t>I </a:t>
          </a:r>
          <a:r>
            <a:rPr lang="sr-Cyrl-RS" b="1" u="sng" dirty="0" smtClean="0">
              <a:solidFill>
                <a:srgbClr val="FFC000"/>
              </a:solidFill>
              <a:latin typeface="Times New Roman" panose="02020603050405020304" pitchFamily="18" charset="0"/>
              <a:cs typeface="Times New Roman" panose="02020603050405020304" pitchFamily="18" charset="0"/>
            </a:rPr>
            <a:t>фаза </a:t>
          </a:r>
          <a:r>
            <a:rPr lang="sr-Cyrl-RS" dirty="0" smtClean="0">
              <a:latin typeface="Times New Roman" panose="02020603050405020304" pitchFamily="18" charset="0"/>
              <a:cs typeface="Times New Roman" panose="02020603050405020304" pitchFamily="18" charset="0"/>
            </a:rPr>
            <a:t>- планирање преноса притиска жвакања</a:t>
          </a:r>
          <a:endParaRPr lang="en-US" dirty="0"/>
        </a:p>
      </dgm:t>
    </dgm:pt>
    <dgm:pt modelId="{FD3F6C33-7EC4-4BAE-94FF-C89641558255}" type="parTrans" cxnId="{24F6FF1D-02C0-4E04-9324-5B0EC71C94DC}">
      <dgm:prSet/>
      <dgm:spPr/>
      <dgm:t>
        <a:bodyPr/>
        <a:lstStyle/>
        <a:p>
          <a:endParaRPr lang="en-US"/>
        </a:p>
      </dgm:t>
    </dgm:pt>
    <dgm:pt modelId="{FFF78283-7BE0-4F5C-A54C-77313044B636}" type="sibTrans" cxnId="{24F6FF1D-02C0-4E04-9324-5B0EC71C94DC}">
      <dgm:prSet/>
      <dgm:spPr/>
      <dgm:t>
        <a:bodyPr/>
        <a:lstStyle/>
        <a:p>
          <a:endParaRPr lang="en-US"/>
        </a:p>
      </dgm:t>
    </dgm:pt>
    <dgm:pt modelId="{63D2CEBE-6304-445B-901E-978C19AD6010}">
      <dgm:prSet phldrT="[Text]"/>
      <dgm:spPr/>
      <dgm:t>
        <a:bodyPr/>
        <a:lstStyle/>
        <a:p>
          <a:r>
            <a:rPr lang="sr-Latn-RS" b="1" u="sng" dirty="0" smtClean="0">
              <a:solidFill>
                <a:srgbClr val="FFC000"/>
              </a:solidFill>
              <a:latin typeface="Times New Roman" panose="02020603050405020304" pitchFamily="18" charset="0"/>
              <a:cs typeface="Times New Roman" panose="02020603050405020304" pitchFamily="18" charset="0"/>
            </a:rPr>
            <a:t>II</a:t>
          </a:r>
          <a:r>
            <a:rPr lang="en-US" b="1" u="sng" dirty="0" smtClean="0">
              <a:solidFill>
                <a:srgbClr val="FFC000"/>
              </a:solidFill>
              <a:latin typeface="Times New Roman" panose="02020603050405020304" pitchFamily="18" charset="0"/>
              <a:cs typeface="Times New Roman" panose="02020603050405020304" pitchFamily="18" charset="0"/>
            </a:rPr>
            <a:t> </a:t>
          </a:r>
          <a:r>
            <a:rPr lang="sr-Cyrl-RS" b="1" u="sng" dirty="0" smtClean="0">
              <a:solidFill>
                <a:srgbClr val="FFC000"/>
              </a:solidFill>
              <a:latin typeface="Times New Roman" panose="02020603050405020304" pitchFamily="18" charset="0"/>
              <a:cs typeface="Times New Roman" panose="02020603050405020304" pitchFamily="18" charset="0"/>
            </a:rPr>
            <a:t>фаза </a:t>
          </a:r>
          <a:r>
            <a:rPr lang="sr-Latn-RS" dirty="0" smtClean="0">
              <a:latin typeface="Times New Roman" panose="02020603050405020304" pitchFamily="18" charset="0"/>
              <a:cs typeface="Times New Roman" panose="02020603050405020304" pitchFamily="18" charset="0"/>
            </a:rPr>
            <a:t>-</a:t>
          </a:r>
          <a:r>
            <a:rPr lang="sr-Cyrl-RS" dirty="0" smtClean="0">
              <a:latin typeface="Times New Roman" panose="02020603050405020304" pitchFamily="18" charset="0"/>
              <a:cs typeface="Times New Roman" panose="02020603050405020304" pitchFamily="18" charset="0"/>
            </a:rPr>
            <a:t> планирање мале спојнице</a:t>
          </a:r>
          <a:endParaRPr lang="en-US" dirty="0"/>
        </a:p>
      </dgm:t>
    </dgm:pt>
    <dgm:pt modelId="{13636E32-622B-4C59-BE3E-38091A8DA653}" type="parTrans" cxnId="{135D2CCD-4F1A-4379-89C5-977BA458A2BF}">
      <dgm:prSet/>
      <dgm:spPr/>
      <dgm:t>
        <a:bodyPr/>
        <a:lstStyle/>
        <a:p>
          <a:endParaRPr lang="en-US"/>
        </a:p>
      </dgm:t>
    </dgm:pt>
    <dgm:pt modelId="{9FE790C1-6BEC-4B9C-8512-8DF09D65E0FE}" type="sibTrans" cxnId="{135D2CCD-4F1A-4379-89C5-977BA458A2BF}">
      <dgm:prSet/>
      <dgm:spPr/>
      <dgm:t>
        <a:bodyPr/>
        <a:lstStyle/>
        <a:p>
          <a:endParaRPr lang="en-US"/>
        </a:p>
      </dgm:t>
    </dgm:pt>
    <dgm:pt modelId="{E4099406-1EC0-4B29-93D9-73CA1E36FE75}">
      <dgm:prSet phldrT="[Text]"/>
      <dgm:spPr/>
      <dgm:t>
        <a:bodyPr/>
        <a:lstStyle/>
        <a:p>
          <a:r>
            <a:rPr lang="sr-Latn-RS" b="1" u="sng" dirty="0" smtClean="0">
              <a:solidFill>
                <a:srgbClr val="FFC000"/>
              </a:solidFill>
              <a:latin typeface="Times New Roman" panose="02020603050405020304" pitchFamily="18" charset="0"/>
              <a:cs typeface="Times New Roman" panose="02020603050405020304" pitchFamily="18" charset="0"/>
            </a:rPr>
            <a:t>III </a:t>
          </a:r>
          <a:r>
            <a:rPr lang="sr-Cyrl-RS" b="1" u="sng" dirty="0" smtClean="0">
              <a:solidFill>
                <a:srgbClr val="FFC000"/>
              </a:solidFill>
              <a:latin typeface="Times New Roman" panose="02020603050405020304" pitchFamily="18" charset="0"/>
              <a:cs typeface="Times New Roman" panose="02020603050405020304" pitchFamily="18" charset="0"/>
            </a:rPr>
            <a:t>фаза</a:t>
          </a:r>
          <a:r>
            <a:rPr lang="sr-Latn-RS" b="1" u="sng" dirty="0" smtClean="0">
              <a:solidFill>
                <a:srgbClr val="FFC000"/>
              </a:solidFill>
              <a:latin typeface="Times New Roman" panose="02020603050405020304" pitchFamily="18" charset="0"/>
              <a:cs typeface="Times New Roman" panose="02020603050405020304" pitchFamily="18" charset="0"/>
            </a:rPr>
            <a:t> </a:t>
          </a:r>
          <a:r>
            <a:rPr lang="sr-Latn-RS" dirty="0" smtClean="0">
              <a:latin typeface="Times New Roman" panose="02020603050405020304" pitchFamily="18" charset="0"/>
              <a:cs typeface="Times New Roman" panose="02020603050405020304" pitchFamily="18" charset="0"/>
            </a:rPr>
            <a:t>– </a:t>
          </a:r>
          <a:r>
            <a:rPr lang="sr-Cyrl-RS" dirty="0" smtClean="0">
              <a:latin typeface="Times New Roman" panose="02020603050405020304" pitchFamily="18" charset="0"/>
              <a:cs typeface="Times New Roman" panose="02020603050405020304" pitchFamily="18" charset="0"/>
            </a:rPr>
            <a:t>планирање ретенције и стабилизације</a:t>
          </a:r>
          <a:endParaRPr lang="en-US" dirty="0"/>
        </a:p>
      </dgm:t>
    </dgm:pt>
    <dgm:pt modelId="{77E969E1-3848-4F66-8DA7-D6A71BECD652}" type="parTrans" cxnId="{DE287CA7-0D9D-43D1-AF7E-BE0B02F6238F}">
      <dgm:prSet/>
      <dgm:spPr/>
      <dgm:t>
        <a:bodyPr/>
        <a:lstStyle/>
        <a:p>
          <a:endParaRPr lang="en-US"/>
        </a:p>
      </dgm:t>
    </dgm:pt>
    <dgm:pt modelId="{D52A2BA5-BF6C-46E4-95B7-DA0CD5E70944}" type="sibTrans" cxnId="{DE287CA7-0D9D-43D1-AF7E-BE0B02F6238F}">
      <dgm:prSet/>
      <dgm:spPr/>
      <dgm:t>
        <a:bodyPr/>
        <a:lstStyle/>
        <a:p>
          <a:endParaRPr lang="en-US"/>
        </a:p>
      </dgm:t>
    </dgm:pt>
    <dgm:pt modelId="{8AA9F5FB-ED31-4F60-A820-49F105445653}">
      <dgm:prSet/>
      <dgm:spPr/>
      <dgm:t>
        <a:bodyPr/>
        <a:lstStyle/>
        <a:p>
          <a:r>
            <a:rPr lang="sr-Latn-RS" b="1" u="sng" dirty="0" smtClean="0">
              <a:solidFill>
                <a:srgbClr val="FFC000"/>
              </a:solidFill>
              <a:latin typeface="Times New Roman" panose="02020603050405020304" pitchFamily="18" charset="0"/>
              <a:cs typeface="Times New Roman" panose="02020603050405020304" pitchFamily="18" charset="0"/>
            </a:rPr>
            <a:t>IV </a:t>
          </a:r>
          <a:r>
            <a:rPr lang="sr-Cyrl-RS" b="1" u="sng" dirty="0" smtClean="0">
              <a:solidFill>
                <a:srgbClr val="FFC000"/>
              </a:solidFill>
              <a:latin typeface="Times New Roman" panose="02020603050405020304" pitchFamily="18" charset="0"/>
              <a:cs typeface="Times New Roman" panose="02020603050405020304" pitchFamily="18" charset="0"/>
            </a:rPr>
            <a:t>фаза </a:t>
          </a:r>
          <a:r>
            <a:rPr lang="sr-Cyrl-RS" dirty="0" smtClean="0">
              <a:latin typeface="Times New Roman" panose="02020603050405020304" pitchFamily="18" charset="0"/>
              <a:cs typeface="Times New Roman" panose="02020603050405020304" pitchFamily="18" charset="0"/>
            </a:rPr>
            <a:t>- планирање протезних седала</a:t>
          </a:r>
          <a:endParaRPr lang="en-US" dirty="0" smtClean="0">
            <a:latin typeface="Times New Roman" panose="02020603050405020304" pitchFamily="18" charset="0"/>
            <a:cs typeface="Times New Roman" panose="02020603050405020304" pitchFamily="18" charset="0"/>
          </a:endParaRPr>
        </a:p>
      </dgm:t>
    </dgm:pt>
    <dgm:pt modelId="{04237E32-B41B-4F31-A4F0-E19A4C382ADE}" type="parTrans" cxnId="{30ACDA36-0697-439E-928E-E8148BB4A8F7}">
      <dgm:prSet/>
      <dgm:spPr/>
      <dgm:t>
        <a:bodyPr/>
        <a:lstStyle/>
        <a:p>
          <a:endParaRPr lang="en-US"/>
        </a:p>
      </dgm:t>
    </dgm:pt>
    <dgm:pt modelId="{1407FBE7-E162-4DF9-BDC9-2C540A98278A}" type="sibTrans" cxnId="{30ACDA36-0697-439E-928E-E8148BB4A8F7}">
      <dgm:prSet/>
      <dgm:spPr/>
      <dgm:t>
        <a:bodyPr/>
        <a:lstStyle/>
        <a:p>
          <a:endParaRPr lang="en-US"/>
        </a:p>
      </dgm:t>
    </dgm:pt>
    <dgm:pt modelId="{09BCF46B-3C8E-47AE-98A5-1B1C98F76BCB}">
      <dgm:prSet/>
      <dgm:spPr/>
      <dgm:t>
        <a:bodyPr/>
        <a:lstStyle/>
        <a:p>
          <a:r>
            <a:rPr lang="en-US" b="1" u="sng" dirty="0" smtClean="0">
              <a:solidFill>
                <a:srgbClr val="FFC000"/>
              </a:solidFill>
              <a:latin typeface="Times New Roman" panose="02020603050405020304" pitchFamily="18" charset="0"/>
              <a:cs typeface="Times New Roman" panose="02020603050405020304" pitchFamily="18" charset="0"/>
            </a:rPr>
            <a:t>V </a:t>
          </a:r>
          <a:r>
            <a:rPr lang="sr-Cyrl-RS" b="1" u="sng" dirty="0" smtClean="0">
              <a:solidFill>
                <a:srgbClr val="FFC000"/>
              </a:solidFill>
              <a:latin typeface="Times New Roman" panose="02020603050405020304" pitchFamily="18" charset="0"/>
              <a:cs typeface="Times New Roman" panose="02020603050405020304" pitchFamily="18" charset="0"/>
            </a:rPr>
            <a:t>фаза </a:t>
          </a:r>
          <a:r>
            <a:rPr lang="sr-Cyrl-RS" dirty="0" smtClean="0">
              <a:latin typeface="Times New Roman" panose="02020603050405020304" pitchFamily="18" charset="0"/>
              <a:cs typeface="Times New Roman" panose="02020603050405020304" pitchFamily="18" charset="0"/>
            </a:rPr>
            <a:t>– планирање великих спојница</a:t>
          </a:r>
          <a:endParaRPr lang="en-US" dirty="0">
            <a:latin typeface="Times New Roman" panose="02020603050405020304" pitchFamily="18" charset="0"/>
            <a:cs typeface="Times New Roman" panose="02020603050405020304" pitchFamily="18" charset="0"/>
          </a:endParaRPr>
        </a:p>
      </dgm:t>
    </dgm:pt>
    <dgm:pt modelId="{8C99A1D7-C911-4DC2-8860-C1FCE11E96C4}" type="parTrans" cxnId="{6126052A-3E03-4F8C-83BF-59F4A1FAD6A5}">
      <dgm:prSet/>
      <dgm:spPr/>
      <dgm:t>
        <a:bodyPr/>
        <a:lstStyle/>
        <a:p>
          <a:endParaRPr lang="en-US"/>
        </a:p>
      </dgm:t>
    </dgm:pt>
    <dgm:pt modelId="{1685BEF5-0DCA-436B-983B-AAC52E5A2E15}" type="sibTrans" cxnId="{6126052A-3E03-4F8C-83BF-59F4A1FAD6A5}">
      <dgm:prSet/>
      <dgm:spPr/>
      <dgm:t>
        <a:bodyPr/>
        <a:lstStyle/>
        <a:p>
          <a:endParaRPr lang="en-US"/>
        </a:p>
      </dgm:t>
    </dgm:pt>
    <dgm:pt modelId="{B50A7AA5-EF92-47D0-BF52-52AE0522F15A}" type="pres">
      <dgm:prSet presAssocID="{816F383D-D732-4164-B939-C0F2E1C2520B}" presName="compositeShape" presStyleCnt="0">
        <dgm:presLayoutVars>
          <dgm:dir/>
          <dgm:resizeHandles/>
        </dgm:presLayoutVars>
      </dgm:prSet>
      <dgm:spPr/>
    </dgm:pt>
    <dgm:pt modelId="{08CE3DB6-4B3E-463E-96AE-24FCFE2BBFBD}" type="pres">
      <dgm:prSet presAssocID="{816F383D-D732-4164-B939-C0F2E1C2520B}" presName="pyramid" presStyleLbl="node1" presStyleIdx="0" presStyleCnt="1" custLinFactNeighborX="-20157" custLinFactNeighborY="-1174"/>
      <dgm:spPr/>
    </dgm:pt>
    <dgm:pt modelId="{C9EC2978-CA8F-4B6D-AF7A-2078CCBD9870}" type="pres">
      <dgm:prSet presAssocID="{816F383D-D732-4164-B939-C0F2E1C2520B}" presName="theList" presStyleCnt="0"/>
      <dgm:spPr/>
    </dgm:pt>
    <dgm:pt modelId="{1B998720-1FBF-4BCA-9AF9-8C8A6D9E4A3B}" type="pres">
      <dgm:prSet presAssocID="{ED0D3F1A-1DC4-4800-BE2D-71289196093E}" presName="aNode" presStyleLbl="fgAcc1" presStyleIdx="0" presStyleCnt="5" custScaleX="162087" custLinFactY="407088" custLinFactNeighborX="13876" custLinFactNeighborY="500000">
        <dgm:presLayoutVars>
          <dgm:bulletEnabled val="1"/>
        </dgm:presLayoutVars>
      </dgm:prSet>
      <dgm:spPr/>
      <dgm:t>
        <a:bodyPr/>
        <a:lstStyle/>
        <a:p>
          <a:endParaRPr lang="en-US"/>
        </a:p>
      </dgm:t>
    </dgm:pt>
    <dgm:pt modelId="{2DFAF7AA-EA91-4EC4-94DF-C96CA4180744}" type="pres">
      <dgm:prSet presAssocID="{ED0D3F1A-1DC4-4800-BE2D-71289196093E}" presName="aSpace" presStyleCnt="0"/>
      <dgm:spPr/>
    </dgm:pt>
    <dgm:pt modelId="{AFB6F4E9-FCDA-4FF0-8262-79428CF3CCED}" type="pres">
      <dgm:prSet presAssocID="{63D2CEBE-6304-445B-901E-978C19AD6010}" presName="aNode" presStyleLbl="fgAcc1" presStyleIdx="1" presStyleCnt="5" custScaleX="162656" custLinFactY="200000" custLinFactNeighborX="12275" custLinFactNeighborY="282802">
        <dgm:presLayoutVars>
          <dgm:bulletEnabled val="1"/>
        </dgm:presLayoutVars>
      </dgm:prSet>
      <dgm:spPr/>
      <dgm:t>
        <a:bodyPr/>
        <a:lstStyle/>
        <a:p>
          <a:endParaRPr lang="en-US"/>
        </a:p>
      </dgm:t>
    </dgm:pt>
    <dgm:pt modelId="{3D31227F-12C0-4D10-9094-F75AB828595F}" type="pres">
      <dgm:prSet presAssocID="{63D2CEBE-6304-445B-901E-978C19AD6010}" presName="aSpace" presStyleCnt="0"/>
      <dgm:spPr/>
    </dgm:pt>
    <dgm:pt modelId="{FAB78910-524A-4483-BD23-3EB103E7F3E3}" type="pres">
      <dgm:prSet presAssocID="{E4099406-1EC0-4B29-93D9-73CA1E36FE75}" presName="aNode" presStyleLbl="fgAcc1" presStyleIdx="2" presStyleCnt="5" custScaleX="163082" custLinFactNeighborX="12507" custLinFactNeighborY="11011">
        <dgm:presLayoutVars>
          <dgm:bulletEnabled val="1"/>
        </dgm:presLayoutVars>
      </dgm:prSet>
      <dgm:spPr/>
      <dgm:t>
        <a:bodyPr/>
        <a:lstStyle/>
        <a:p>
          <a:endParaRPr lang="en-US"/>
        </a:p>
      </dgm:t>
    </dgm:pt>
    <dgm:pt modelId="{449BF506-B944-41F7-8782-A04B6BDF0016}" type="pres">
      <dgm:prSet presAssocID="{E4099406-1EC0-4B29-93D9-73CA1E36FE75}" presName="aSpace" presStyleCnt="0"/>
      <dgm:spPr/>
    </dgm:pt>
    <dgm:pt modelId="{3242EAD0-4CB0-463F-A0B7-30B14760CED4}" type="pres">
      <dgm:prSet presAssocID="{8AA9F5FB-ED31-4F60-A820-49F105445653}" presName="aNode" presStyleLbl="fgAcc1" presStyleIdx="3" presStyleCnt="5" custScaleX="164011" custLinFactY="-200000" custLinFactNeighborX="12043" custLinFactNeighborY="-216737">
        <dgm:presLayoutVars>
          <dgm:bulletEnabled val="1"/>
        </dgm:presLayoutVars>
      </dgm:prSet>
      <dgm:spPr/>
      <dgm:t>
        <a:bodyPr/>
        <a:lstStyle/>
        <a:p>
          <a:endParaRPr lang="en-US"/>
        </a:p>
      </dgm:t>
    </dgm:pt>
    <dgm:pt modelId="{393379CA-7DE3-4869-9FE4-E8A00B71FF5B}" type="pres">
      <dgm:prSet presAssocID="{8AA9F5FB-ED31-4F60-A820-49F105445653}" presName="aSpace" presStyleCnt="0"/>
      <dgm:spPr/>
    </dgm:pt>
    <dgm:pt modelId="{4AC41234-725A-4B10-A670-2CA5B81CE389}" type="pres">
      <dgm:prSet presAssocID="{09BCF46B-3C8E-47AE-98A5-1B1C98F76BCB}" presName="aNode" presStyleLbl="fgAcc1" presStyleIdx="4" presStyleCnt="5" custScaleX="164613" custLinFactY="-400000" custLinFactNeighborX="11139" custLinFactNeighborY="-466501">
        <dgm:presLayoutVars>
          <dgm:bulletEnabled val="1"/>
        </dgm:presLayoutVars>
      </dgm:prSet>
      <dgm:spPr/>
      <dgm:t>
        <a:bodyPr/>
        <a:lstStyle/>
        <a:p>
          <a:endParaRPr lang="en-US"/>
        </a:p>
      </dgm:t>
    </dgm:pt>
    <dgm:pt modelId="{C98CAB6B-AD0B-4B45-B037-6E1810C42D5D}" type="pres">
      <dgm:prSet presAssocID="{09BCF46B-3C8E-47AE-98A5-1B1C98F76BCB}" presName="aSpace" presStyleCnt="0"/>
      <dgm:spPr/>
    </dgm:pt>
  </dgm:ptLst>
  <dgm:cxnLst>
    <dgm:cxn modelId="{24F6FF1D-02C0-4E04-9324-5B0EC71C94DC}" srcId="{816F383D-D732-4164-B939-C0F2E1C2520B}" destId="{ED0D3F1A-1DC4-4800-BE2D-71289196093E}" srcOrd="0" destOrd="0" parTransId="{FD3F6C33-7EC4-4BAE-94FF-C89641558255}" sibTransId="{FFF78283-7BE0-4F5C-A54C-77313044B636}"/>
    <dgm:cxn modelId="{05392FD5-7721-4B45-AACA-629B8521E3E1}" type="presOf" srcId="{8AA9F5FB-ED31-4F60-A820-49F105445653}" destId="{3242EAD0-4CB0-463F-A0B7-30B14760CED4}" srcOrd="0" destOrd="0" presId="urn:microsoft.com/office/officeart/2005/8/layout/pyramid2"/>
    <dgm:cxn modelId="{63E057A3-6EB3-434A-92AD-208D677672C7}" type="presOf" srcId="{ED0D3F1A-1DC4-4800-BE2D-71289196093E}" destId="{1B998720-1FBF-4BCA-9AF9-8C8A6D9E4A3B}" srcOrd="0" destOrd="0" presId="urn:microsoft.com/office/officeart/2005/8/layout/pyramid2"/>
    <dgm:cxn modelId="{30ACDA36-0697-439E-928E-E8148BB4A8F7}" srcId="{816F383D-D732-4164-B939-C0F2E1C2520B}" destId="{8AA9F5FB-ED31-4F60-A820-49F105445653}" srcOrd="3" destOrd="0" parTransId="{04237E32-B41B-4F31-A4F0-E19A4C382ADE}" sibTransId="{1407FBE7-E162-4DF9-BDC9-2C540A98278A}"/>
    <dgm:cxn modelId="{6126052A-3E03-4F8C-83BF-59F4A1FAD6A5}" srcId="{816F383D-D732-4164-B939-C0F2E1C2520B}" destId="{09BCF46B-3C8E-47AE-98A5-1B1C98F76BCB}" srcOrd="4" destOrd="0" parTransId="{8C99A1D7-C911-4DC2-8860-C1FCE11E96C4}" sibTransId="{1685BEF5-0DCA-436B-983B-AAC52E5A2E15}"/>
    <dgm:cxn modelId="{7E209D60-4BDB-4823-BAF4-BF00352151F1}" type="presOf" srcId="{816F383D-D732-4164-B939-C0F2E1C2520B}" destId="{B50A7AA5-EF92-47D0-BF52-52AE0522F15A}" srcOrd="0" destOrd="0" presId="urn:microsoft.com/office/officeart/2005/8/layout/pyramid2"/>
    <dgm:cxn modelId="{9A760B49-A41E-4881-B85C-FFDAC5F57690}" type="presOf" srcId="{63D2CEBE-6304-445B-901E-978C19AD6010}" destId="{AFB6F4E9-FCDA-4FF0-8262-79428CF3CCED}" srcOrd="0" destOrd="0" presId="urn:microsoft.com/office/officeart/2005/8/layout/pyramid2"/>
    <dgm:cxn modelId="{DE287CA7-0D9D-43D1-AF7E-BE0B02F6238F}" srcId="{816F383D-D732-4164-B939-C0F2E1C2520B}" destId="{E4099406-1EC0-4B29-93D9-73CA1E36FE75}" srcOrd="2" destOrd="0" parTransId="{77E969E1-3848-4F66-8DA7-D6A71BECD652}" sibTransId="{D52A2BA5-BF6C-46E4-95B7-DA0CD5E70944}"/>
    <dgm:cxn modelId="{7F9F89CE-28DC-4484-B1E3-21C520D484F2}" type="presOf" srcId="{E4099406-1EC0-4B29-93D9-73CA1E36FE75}" destId="{FAB78910-524A-4483-BD23-3EB103E7F3E3}" srcOrd="0" destOrd="0" presId="urn:microsoft.com/office/officeart/2005/8/layout/pyramid2"/>
    <dgm:cxn modelId="{135D2CCD-4F1A-4379-89C5-977BA458A2BF}" srcId="{816F383D-D732-4164-B939-C0F2E1C2520B}" destId="{63D2CEBE-6304-445B-901E-978C19AD6010}" srcOrd="1" destOrd="0" parTransId="{13636E32-622B-4C59-BE3E-38091A8DA653}" sibTransId="{9FE790C1-6BEC-4B9C-8512-8DF09D65E0FE}"/>
    <dgm:cxn modelId="{7ED3F605-68A0-4304-A640-CE00C64169B9}" type="presOf" srcId="{09BCF46B-3C8E-47AE-98A5-1B1C98F76BCB}" destId="{4AC41234-725A-4B10-A670-2CA5B81CE389}" srcOrd="0" destOrd="0" presId="urn:microsoft.com/office/officeart/2005/8/layout/pyramid2"/>
    <dgm:cxn modelId="{D144824B-4C1F-4AB4-BE2A-BD7AD67B4815}" type="presParOf" srcId="{B50A7AA5-EF92-47D0-BF52-52AE0522F15A}" destId="{08CE3DB6-4B3E-463E-96AE-24FCFE2BBFBD}" srcOrd="0" destOrd="0" presId="urn:microsoft.com/office/officeart/2005/8/layout/pyramid2"/>
    <dgm:cxn modelId="{5D598A55-727E-4ED8-8EFD-059BA2538E2A}" type="presParOf" srcId="{B50A7AA5-EF92-47D0-BF52-52AE0522F15A}" destId="{C9EC2978-CA8F-4B6D-AF7A-2078CCBD9870}" srcOrd="1" destOrd="0" presId="urn:microsoft.com/office/officeart/2005/8/layout/pyramid2"/>
    <dgm:cxn modelId="{6BAC9200-4535-4B7C-B5A4-0FD2BBE1A09F}" type="presParOf" srcId="{C9EC2978-CA8F-4B6D-AF7A-2078CCBD9870}" destId="{1B998720-1FBF-4BCA-9AF9-8C8A6D9E4A3B}" srcOrd="0" destOrd="0" presId="urn:microsoft.com/office/officeart/2005/8/layout/pyramid2"/>
    <dgm:cxn modelId="{767A17A3-4738-43F4-9196-F2066959116D}" type="presParOf" srcId="{C9EC2978-CA8F-4B6D-AF7A-2078CCBD9870}" destId="{2DFAF7AA-EA91-4EC4-94DF-C96CA4180744}" srcOrd="1" destOrd="0" presId="urn:microsoft.com/office/officeart/2005/8/layout/pyramid2"/>
    <dgm:cxn modelId="{9AF87073-AEE8-45B9-AD91-08BC129801A6}" type="presParOf" srcId="{C9EC2978-CA8F-4B6D-AF7A-2078CCBD9870}" destId="{AFB6F4E9-FCDA-4FF0-8262-79428CF3CCED}" srcOrd="2" destOrd="0" presId="urn:microsoft.com/office/officeart/2005/8/layout/pyramid2"/>
    <dgm:cxn modelId="{9020A72D-67C7-4439-AD5B-DCA2442174CF}" type="presParOf" srcId="{C9EC2978-CA8F-4B6D-AF7A-2078CCBD9870}" destId="{3D31227F-12C0-4D10-9094-F75AB828595F}" srcOrd="3" destOrd="0" presId="urn:microsoft.com/office/officeart/2005/8/layout/pyramid2"/>
    <dgm:cxn modelId="{7F18147C-E1A8-45EB-88A0-C46E0818FDDE}" type="presParOf" srcId="{C9EC2978-CA8F-4B6D-AF7A-2078CCBD9870}" destId="{FAB78910-524A-4483-BD23-3EB103E7F3E3}" srcOrd="4" destOrd="0" presId="urn:microsoft.com/office/officeart/2005/8/layout/pyramid2"/>
    <dgm:cxn modelId="{956F128F-76DA-4FD4-A8D2-3E1100B88E6C}" type="presParOf" srcId="{C9EC2978-CA8F-4B6D-AF7A-2078CCBD9870}" destId="{449BF506-B944-41F7-8782-A04B6BDF0016}" srcOrd="5" destOrd="0" presId="urn:microsoft.com/office/officeart/2005/8/layout/pyramid2"/>
    <dgm:cxn modelId="{93CCC403-86CD-40B9-874C-23E296FDBDE2}" type="presParOf" srcId="{C9EC2978-CA8F-4B6D-AF7A-2078CCBD9870}" destId="{3242EAD0-4CB0-463F-A0B7-30B14760CED4}" srcOrd="6" destOrd="0" presId="urn:microsoft.com/office/officeart/2005/8/layout/pyramid2"/>
    <dgm:cxn modelId="{09CBAA93-BC73-439A-96E5-73E9D3BAE3E0}" type="presParOf" srcId="{C9EC2978-CA8F-4B6D-AF7A-2078CCBD9870}" destId="{393379CA-7DE3-4869-9FE4-E8A00B71FF5B}" srcOrd="7" destOrd="0" presId="urn:microsoft.com/office/officeart/2005/8/layout/pyramid2"/>
    <dgm:cxn modelId="{AB49A446-12A2-4A55-82FA-E1C80CDE635F}" type="presParOf" srcId="{C9EC2978-CA8F-4B6D-AF7A-2078CCBD9870}" destId="{4AC41234-725A-4B10-A670-2CA5B81CE389}" srcOrd="8" destOrd="0" presId="urn:microsoft.com/office/officeart/2005/8/layout/pyramid2"/>
    <dgm:cxn modelId="{6FC72D88-C998-4495-8FD1-6BFEE601F091}" type="presParOf" srcId="{C9EC2978-CA8F-4B6D-AF7A-2078CCBD9870}" destId="{C98CAB6B-AD0B-4B45-B037-6E1810C42D5D}"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66D092-AB5B-4E53-9147-46D583ED2E1A}"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US"/>
        </a:p>
      </dgm:t>
    </dgm:pt>
    <dgm:pt modelId="{663C338C-E5F7-4AB1-8C65-30E6498669C4}">
      <dgm:prSet phldrT="[Text]"/>
      <dgm:spPr/>
      <dgm:t>
        <a:bodyPr/>
        <a:lstStyle/>
        <a:p>
          <a:r>
            <a:rPr lang="sr-Cyrl-RS" dirty="0" smtClean="0">
              <a:latin typeface="Times New Roman" pitchFamily="18" charset="0"/>
              <a:cs typeface="Times New Roman" pitchFamily="18" charset="0"/>
            </a:rPr>
            <a:t>Средишње или централно оптерећење</a:t>
          </a:r>
          <a:endParaRPr lang="en-US" dirty="0">
            <a:latin typeface="Times New Roman" pitchFamily="18" charset="0"/>
            <a:cs typeface="Times New Roman" pitchFamily="18" charset="0"/>
          </a:endParaRPr>
        </a:p>
      </dgm:t>
    </dgm:pt>
    <dgm:pt modelId="{2CD55F35-8216-409C-B007-1EF9FAD591F1}" type="parTrans" cxnId="{E3D98AF7-2278-4D3B-8AE1-41D557E29295}">
      <dgm:prSet/>
      <dgm:spPr/>
      <dgm:t>
        <a:bodyPr/>
        <a:lstStyle/>
        <a:p>
          <a:endParaRPr lang="en-US"/>
        </a:p>
      </dgm:t>
    </dgm:pt>
    <dgm:pt modelId="{6A1D53A8-AE37-4F84-B69A-093639EEEABB}" type="sibTrans" cxnId="{E3D98AF7-2278-4D3B-8AE1-41D557E29295}">
      <dgm:prSet/>
      <dgm:spPr/>
      <dgm:t>
        <a:bodyPr/>
        <a:lstStyle/>
        <a:p>
          <a:endParaRPr lang="en-US"/>
        </a:p>
      </dgm:t>
    </dgm:pt>
    <dgm:pt modelId="{30A7C770-8F9F-49A7-BFA3-2F0BAC1FA721}">
      <dgm:prSet phldrT="[Text]"/>
      <dgm:spPr/>
      <dgm:t>
        <a:bodyPr/>
        <a:lstStyle/>
        <a:p>
          <a:r>
            <a:rPr lang="sr-Cyrl-RS" dirty="0" smtClean="0">
              <a:latin typeface="Times New Roman" pitchFamily="18" charset="0"/>
              <a:cs typeface="Times New Roman" pitchFamily="18" charset="0"/>
            </a:rPr>
            <a:t>Сагитално или оптерећење изван центра (слика)</a:t>
          </a:r>
          <a:endParaRPr lang="en-US" dirty="0">
            <a:latin typeface="Times New Roman" pitchFamily="18" charset="0"/>
            <a:cs typeface="Times New Roman" pitchFamily="18" charset="0"/>
          </a:endParaRPr>
        </a:p>
      </dgm:t>
    </dgm:pt>
    <dgm:pt modelId="{AA40AAFD-415D-436E-9FD0-E2350AEDFD7D}" type="parTrans" cxnId="{B3B81802-22AE-45B9-9A1B-97E99A8D7B84}">
      <dgm:prSet/>
      <dgm:spPr/>
      <dgm:t>
        <a:bodyPr/>
        <a:lstStyle/>
        <a:p>
          <a:endParaRPr lang="en-US"/>
        </a:p>
      </dgm:t>
    </dgm:pt>
    <dgm:pt modelId="{AA5C3D7D-4310-4753-B2DA-A76DF7883885}" type="sibTrans" cxnId="{B3B81802-22AE-45B9-9A1B-97E99A8D7B84}">
      <dgm:prSet/>
      <dgm:spPr/>
      <dgm:t>
        <a:bodyPr/>
        <a:lstStyle/>
        <a:p>
          <a:endParaRPr lang="en-US"/>
        </a:p>
      </dgm:t>
    </dgm:pt>
    <dgm:pt modelId="{E2A2FCF7-4939-48D2-9427-DA593082BD36}">
      <dgm:prSet phldrT="[Text]"/>
      <dgm:spPr/>
      <dgm:t>
        <a:bodyPr/>
        <a:lstStyle/>
        <a:p>
          <a:r>
            <a:rPr lang="sr-Cyrl-RS" dirty="0" smtClean="0">
              <a:latin typeface="Times New Roman" pitchFamily="18" charset="0"/>
              <a:cs typeface="Times New Roman" pitchFamily="18" charset="0"/>
            </a:rPr>
            <a:t>Латерално-ексцентрично или у спољној трећини протезне базе</a:t>
          </a:r>
          <a:endParaRPr lang="en-US" dirty="0">
            <a:latin typeface="Times New Roman" pitchFamily="18" charset="0"/>
            <a:cs typeface="Times New Roman" pitchFamily="18" charset="0"/>
          </a:endParaRPr>
        </a:p>
      </dgm:t>
    </dgm:pt>
    <dgm:pt modelId="{72305B5D-B984-47B8-A87D-B7575F6A1B94}" type="parTrans" cxnId="{29ED9A60-FF9C-43AE-8775-ACD00F2D16C2}">
      <dgm:prSet/>
      <dgm:spPr/>
      <dgm:t>
        <a:bodyPr/>
        <a:lstStyle/>
        <a:p>
          <a:endParaRPr lang="en-US"/>
        </a:p>
      </dgm:t>
    </dgm:pt>
    <dgm:pt modelId="{98A3BDB2-4116-4442-A581-87493CACC6F1}" type="sibTrans" cxnId="{29ED9A60-FF9C-43AE-8775-ACD00F2D16C2}">
      <dgm:prSet/>
      <dgm:spPr/>
      <dgm:t>
        <a:bodyPr/>
        <a:lstStyle/>
        <a:p>
          <a:endParaRPr lang="en-US"/>
        </a:p>
      </dgm:t>
    </dgm:pt>
    <dgm:pt modelId="{186B3A56-EB4C-438C-8EEF-FE41139F2BB5}" type="pres">
      <dgm:prSet presAssocID="{F266D092-AB5B-4E53-9147-46D583ED2E1A}" presName="linear" presStyleCnt="0">
        <dgm:presLayoutVars>
          <dgm:dir/>
          <dgm:animLvl val="lvl"/>
          <dgm:resizeHandles val="exact"/>
        </dgm:presLayoutVars>
      </dgm:prSet>
      <dgm:spPr/>
      <dgm:t>
        <a:bodyPr/>
        <a:lstStyle/>
        <a:p>
          <a:endParaRPr lang="en-US"/>
        </a:p>
      </dgm:t>
    </dgm:pt>
    <dgm:pt modelId="{A092081E-A121-4A6E-B84A-B32DE5897D9B}" type="pres">
      <dgm:prSet presAssocID="{663C338C-E5F7-4AB1-8C65-30E6498669C4}" presName="parentLin" presStyleCnt="0"/>
      <dgm:spPr/>
    </dgm:pt>
    <dgm:pt modelId="{D82CEDBC-AD63-44BE-8200-2F11DFBE4B63}" type="pres">
      <dgm:prSet presAssocID="{663C338C-E5F7-4AB1-8C65-30E6498669C4}" presName="parentLeftMargin" presStyleLbl="node1" presStyleIdx="0" presStyleCnt="3"/>
      <dgm:spPr/>
      <dgm:t>
        <a:bodyPr/>
        <a:lstStyle/>
        <a:p>
          <a:endParaRPr lang="en-US"/>
        </a:p>
      </dgm:t>
    </dgm:pt>
    <dgm:pt modelId="{7356069A-E779-4311-9A3B-1052187FAA88}" type="pres">
      <dgm:prSet presAssocID="{663C338C-E5F7-4AB1-8C65-30E6498669C4}" presName="parentText" presStyleLbl="node1" presStyleIdx="0" presStyleCnt="3">
        <dgm:presLayoutVars>
          <dgm:chMax val="0"/>
          <dgm:bulletEnabled val="1"/>
        </dgm:presLayoutVars>
      </dgm:prSet>
      <dgm:spPr/>
      <dgm:t>
        <a:bodyPr/>
        <a:lstStyle/>
        <a:p>
          <a:endParaRPr lang="en-US"/>
        </a:p>
      </dgm:t>
    </dgm:pt>
    <dgm:pt modelId="{34409E21-5D12-44A6-8E6A-761DDF735B13}" type="pres">
      <dgm:prSet presAssocID="{663C338C-E5F7-4AB1-8C65-30E6498669C4}" presName="negativeSpace" presStyleCnt="0"/>
      <dgm:spPr/>
    </dgm:pt>
    <dgm:pt modelId="{5E54AD8B-0F58-417D-BFCB-BBAADE750B60}" type="pres">
      <dgm:prSet presAssocID="{663C338C-E5F7-4AB1-8C65-30E6498669C4}" presName="childText" presStyleLbl="conFgAcc1" presStyleIdx="0" presStyleCnt="3">
        <dgm:presLayoutVars>
          <dgm:bulletEnabled val="1"/>
        </dgm:presLayoutVars>
      </dgm:prSet>
      <dgm:spPr/>
    </dgm:pt>
    <dgm:pt modelId="{D0B8CAC5-699C-4116-B126-682A05A60B41}" type="pres">
      <dgm:prSet presAssocID="{6A1D53A8-AE37-4F84-B69A-093639EEEABB}" presName="spaceBetweenRectangles" presStyleCnt="0"/>
      <dgm:spPr/>
    </dgm:pt>
    <dgm:pt modelId="{8DFD099D-D717-4495-8A28-9706B2D20726}" type="pres">
      <dgm:prSet presAssocID="{30A7C770-8F9F-49A7-BFA3-2F0BAC1FA721}" presName="parentLin" presStyleCnt="0"/>
      <dgm:spPr/>
    </dgm:pt>
    <dgm:pt modelId="{27FA466C-7943-4053-AC5F-84BFBCB4943B}" type="pres">
      <dgm:prSet presAssocID="{30A7C770-8F9F-49A7-BFA3-2F0BAC1FA721}" presName="parentLeftMargin" presStyleLbl="node1" presStyleIdx="0" presStyleCnt="3"/>
      <dgm:spPr/>
      <dgm:t>
        <a:bodyPr/>
        <a:lstStyle/>
        <a:p>
          <a:endParaRPr lang="en-US"/>
        </a:p>
      </dgm:t>
    </dgm:pt>
    <dgm:pt modelId="{B7FFAB9F-DD31-4129-8A45-DFA5FF47DA93}" type="pres">
      <dgm:prSet presAssocID="{30A7C770-8F9F-49A7-BFA3-2F0BAC1FA721}" presName="parentText" presStyleLbl="node1" presStyleIdx="1" presStyleCnt="3">
        <dgm:presLayoutVars>
          <dgm:chMax val="0"/>
          <dgm:bulletEnabled val="1"/>
        </dgm:presLayoutVars>
      </dgm:prSet>
      <dgm:spPr/>
      <dgm:t>
        <a:bodyPr/>
        <a:lstStyle/>
        <a:p>
          <a:endParaRPr lang="en-US"/>
        </a:p>
      </dgm:t>
    </dgm:pt>
    <dgm:pt modelId="{A607EEDC-335C-4666-BD7E-B970C1904CCC}" type="pres">
      <dgm:prSet presAssocID="{30A7C770-8F9F-49A7-BFA3-2F0BAC1FA721}" presName="negativeSpace" presStyleCnt="0"/>
      <dgm:spPr/>
    </dgm:pt>
    <dgm:pt modelId="{651A9123-A7FA-44D5-899A-B48DE05FD64D}" type="pres">
      <dgm:prSet presAssocID="{30A7C770-8F9F-49A7-BFA3-2F0BAC1FA721}" presName="childText" presStyleLbl="conFgAcc1" presStyleIdx="1" presStyleCnt="3">
        <dgm:presLayoutVars>
          <dgm:bulletEnabled val="1"/>
        </dgm:presLayoutVars>
      </dgm:prSet>
      <dgm:spPr/>
    </dgm:pt>
    <dgm:pt modelId="{D37BE19D-FD7B-4CB3-BB3D-8DAC45B2519A}" type="pres">
      <dgm:prSet presAssocID="{AA5C3D7D-4310-4753-B2DA-A76DF7883885}" presName="spaceBetweenRectangles" presStyleCnt="0"/>
      <dgm:spPr/>
    </dgm:pt>
    <dgm:pt modelId="{98592080-8F7D-42C6-9BF5-5E936F544811}" type="pres">
      <dgm:prSet presAssocID="{E2A2FCF7-4939-48D2-9427-DA593082BD36}" presName="parentLin" presStyleCnt="0"/>
      <dgm:spPr/>
    </dgm:pt>
    <dgm:pt modelId="{62FB29A2-0C61-4F08-86AA-7194C9BD529C}" type="pres">
      <dgm:prSet presAssocID="{E2A2FCF7-4939-48D2-9427-DA593082BD36}" presName="parentLeftMargin" presStyleLbl="node1" presStyleIdx="1" presStyleCnt="3"/>
      <dgm:spPr/>
      <dgm:t>
        <a:bodyPr/>
        <a:lstStyle/>
        <a:p>
          <a:endParaRPr lang="en-US"/>
        </a:p>
      </dgm:t>
    </dgm:pt>
    <dgm:pt modelId="{F374B193-F8AD-431C-BC09-108FBC632BE2}" type="pres">
      <dgm:prSet presAssocID="{E2A2FCF7-4939-48D2-9427-DA593082BD36}" presName="parentText" presStyleLbl="node1" presStyleIdx="2" presStyleCnt="3">
        <dgm:presLayoutVars>
          <dgm:chMax val="0"/>
          <dgm:bulletEnabled val="1"/>
        </dgm:presLayoutVars>
      </dgm:prSet>
      <dgm:spPr/>
      <dgm:t>
        <a:bodyPr/>
        <a:lstStyle/>
        <a:p>
          <a:endParaRPr lang="en-US"/>
        </a:p>
      </dgm:t>
    </dgm:pt>
    <dgm:pt modelId="{546F3F42-0BC8-477A-A7F2-83FFC2D92BE7}" type="pres">
      <dgm:prSet presAssocID="{E2A2FCF7-4939-48D2-9427-DA593082BD36}" presName="negativeSpace" presStyleCnt="0"/>
      <dgm:spPr/>
    </dgm:pt>
    <dgm:pt modelId="{CED5B774-F33D-4763-8896-ED9F96C15ACD}" type="pres">
      <dgm:prSet presAssocID="{E2A2FCF7-4939-48D2-9427-DA593082BD36}" presName="childText" presStyleLbl="conFgAcc1" presStyleIdx="2" presStyleCnt="3">
        <dgm:presLayoutVars>
          <dgm:bulletEnabled val="1"/>
        </dgm:presLayoutVars>
      </dgm:prSet>
      <dgm:spPr/>
    </dgm:pt>
  </dgm:ptLst>
  <dgm:cxnLst>
    <dgm:cxn modelId="{B3B81802-22AE-45B9-9A1B-97E99A8D7B84}" srcId="{F266D092-AB5B-4E53-9147-46D583ED2E1A}" destId="{30A7C770-8F9F-49A7-BFA3-2F0BAC1FA721}" srcOrd="1" destOrd="0" parTransId="{AA40AAFD-415D-436E-9FD0-E2350AEDFD7D}" sibTransId="{AA5C3D7D-4310-4753-B2DA-A76DF7883885}"/>
    <dgm:cxn modelId="{9A15A43D-E18E-4ED1-8CB5-E7F0D46FFA0A}" type="presOf" srcId="{663C338C-E5F7-4AB1-8C65-30E6498669C4}" destId="{7356069A-E779-4311-9A3B-1052187FAA88}" srcOrd="1" destOrd="0" presId="urn:microsoft.com/office/officeart/2005/8/layout/list1"/>
    <dgm:cxn modelId="{D2A0D96F-553F-474A-9928-AA43A5C3B736}" type="presOf" srcId="{E2A2FCF7-4939-48D2-9427-DA593082BD36}" destId="{F374B193-F8AD-431C-BC09-108FBC632BE2}" srcOrd="1" destOrd="0" presId="urn:microsoft.com/office/officeart/2005/8/layout/list1"/>
    <dgm:cxn modelId="{14ECF122-F320-42BA-AD21-25EB3D1C1535}" type="presOf" srcId="{E2A2FCF7-4939-48D2-9427-DA593082BD36}" destId="{62FB29A2-0C61-4F08-86AA-7194C9BD529C}" srcOrd="0" destOrd="0" presId="urn:microsoft.com/office/officeart/2005/8/layout/list1"/>
    <dgm:cxn modelId="{9EDAD487-4778-4B6F-A4BF-68EF01962A56}" type="presOf" srcId="{30A7C770-8F9F-49A7-BFA3-2F0BAC1FA721}" destId="{B7FFAB9F-DD31-4129-8A45-DFA5FF47DA93}" srcOrd="1" destOrd="0" presId="urn:microsoft.com/office/officeart/2005/8/layout/list1"/>
    <dgm:cxn modelId="{E3D98AF7-2278-4D3B-8AE1-41D557E29295}" srcId="{F266D092-AB5B-4E53-9147-46D583ED2E1A}" destId="{663C338C-E5F7-4AB1-8C65-30E6498669C4}" srcOrd="0" destOrd="0" parTransId="{2CD55F35-8216-409C-B007-1EF9FAD591F1}" sibTransId="{6A1D53A8-AE37-4F84-B69A-093639EEEABB}"/>
    <dgm:cxn modelId="{3B44DAA9-3E98-4E15-9828-E94819050713}" type="presOf" srcId="{F266D092-AB5B-4E53-9147-46D583ED2E1A}" destId="{186B3A56-EB4C-438C-8EEF-FE41139F2BB5}" srcOrd="0" destOrd="0" presId="urn:microsoft.com/office/officeart/2005/8/layout/list1"/>
    <dgm:cxn modelId="{03B1991B-4234-4586-9028-425446A02145}" type="presOf" srcId="{30A7C770-8F9F-49A7-BFA3-2F0BAC1FA721}" destId="{27FA466C-7943-4053-AC5F-84BFBCB4943B}" srcOrd="0" destOrd="0" presId="urn:microsoft.com/office/officeart/2005/8/layout/list1"/>
    <dgm:cxn modelId="{BB608B96-B01D-4762-B2D6-0D68D53AD768}" type="presOf" srcId="{663C338C-E5F7-4AB1-8C65-30E6498669C4}" destId="{D82CEDBC-AD63-44BE-8200-2F11DFBE4B63}" srcOrd="0" destOrd="0" presId="urn:microsoft.com/office/officeart/2005/8/layout/list1"/>
    <dgm:cxn modelId="{29ED9A60-FF9C-43AE-8775-ACD00F2D16C2}" srcId="{F266D092-AB5B-4E53-9147-46D583ED2E1A}" destId="{E2A2FCF7-4939-48D2-9427-DA593082BD36}" srcOrd="2" destOrd="0" parTransId="{72305B5D-B984-47B8-A87D-B7575F6A1B94}" sibTransId="{98A3BDB2-4116-4442-A581-87493CACC6F1}"/>
    <dgm:cxn modelId="{400ED27E-038C-43B2-9329-39E4660A04CF}" type="presParOf" srcId="{186B3A56-EB4C-438C-8EEF-FE41139F2BB5}" destId="{A092081E-A121-4A6E-B84A-B32DE5897D9B}" srcOrd="0" destOrd="0" presId="urn:microsoft.com/office/officeart/2005/8/layout/list1"/>
    <dgm:cxn modelId="{FB71A28F-8BF2-493E-9A4D-678EAFDC5E0A}" type="presParOf" srcId="{A092081E-A121-4A6E-B84A-B32DE5897D9B}" destId="{D82CEDBC-AD63-44BE-8200-2F11DFBE4B63}" srcOrd="0" destOrd="0" presId="urn:microsoft.com/office/officeart/2005/8/layout/list1"/>
    <dgm:cxn modelId="{35565948-065D-4D1E-A120-F15FD70E0E12}" type="presParOf" srcId="{A092081E-A121-4A6E-B84A-B32DE5897D9B}" destId="{7356069A-E779-4311-9A3B-1052187FAA88}" srcOrd="1" destOrd="0" presId="urn:microsoft.com/office/officeart/2005/8/layout/list1"/>
    <dgm:cxn modelId="{ADC74F8F-B2B1-436D-9DE9-297662630E35}" type="presParOf" srcId="{186B3A56-EB4C-438C-8EEF-FE41139F2BB5}" destId="{34409E21-5D12-44A6-8E6A-761DDF735B13}" srcOrd="1" destOrd="0" presId="urn:microsoft.com/office/officeart/2005/8/layout/list1"/>
    <dgm:cxn modelId="{469AD8E8-D776-41B9-8A10-A4761C3B8E80}" type="presParOf" srcId="{186B3A56-EB4C-438C-8EEF-FE41139F2BB5}" destId="{5E54AD8B-0F58-417D-BFCB-BBAADE750B60}" srcOrd="2" destOrd="0" presId="urn:microsoft.com/office/officeart/2005/8/layout/list1"/>
    <dgm:cxn modelId="{A8CBDB97-AC30-4E10-8772-EE8657DA4C20}" type="presParOf" srcId="{186B3A56-EB4C-438C-8EEF-FE41139F2BB5}" destId="{D0B8CAC5-699C-4116-B126-682A05A60B41}" srcOrd="3" destOrd="0" presId="urn:microsoft.com/office/officeart/2005/8/layout/list1"/>
    <dgm:cxn modelId="{7053BD50-63AF-4A28-8F3C-96032116151F}" type="presParOf" srcId="{186B3A56-EB4C-438C-8EEF-FE41139F2BB5}" destId="{8DFD099D-D717-4495-8A28-9706B2D20726}" srcOrd="4" destOrd="0" presId="urn:microsoft.com/office/officeart/2005/8/layout/list1"/>
    <dgm:cxn modelId="{F7885E84-D5FB-436E-BFEB-E479215EE330}" type="presParOf" srcId="{8DFD099D-D717-4495-8A28-9706B2D20726}" destId="{27FA466C-7943-4053-AC5F-84BFBCB4943B}" srcOrd="0" destOrd="0" presId="urn:microsoft.com/office/officeart/2005/8/layout/list1"/>
    <dgm:cxn modelId="{C772C9BF-C2A3-456A-9B08-89B18BEAF0A6}" type="presParOf" srcId="{8DFD099D-D717-4495-8A28-9706B2D20726}" destId="{B7FFAB9F-DD31-4129-8A45-DFA5FF47DA93}" srcOrd="1" destOrd="0" presId="urn:microsoft.com/office/officeart/2005/8/layout/list1"/>
    <dgm:cxn modelId="{A4806D04-514C-4E0F-A67A-93EC76DFCAF7}" type="presParOf" srcId="{186B3A56-EB4C-438C-8EEF-FE41139F2BB5}" destId="{A607EEDC-335C-4666-BD7E-B970C1904CCC}" srcOrd="5" destOrd="0" presId="urn:microsoft.com/office/officeart/2005/8/layout/list1"/>
    <dgm:cxn modelId="{F2B898A5-B138-456D-B151-B62B4CD4C56D}" type="presParOf" srcId="{186B3A56-EB4C-438C-8EEF-FE41139F2BB5}" destId="{651A9123-A7FA-44D5-899A-B48DE05FD64D}" srcOrd="6" destOrd="0" presId="urn:microsoft.com/office/officeart/2005/8/layout/list1"/>
    <dgm:cxn modelId="{6D349A38-2261-42CD-9D9E-C71ADDE92C32}" type="presParOf" srcId="{186B3A56-EB4C-438C-8EEF-FE41139F2BB5}" destId="{D37BE19D-FD7B-4CB3-BB3D-8DAC45B2519A}" srcOrd="7" destOrd="0" presId="urn:microsoft.com/office/officeart/2005/8/layout/list1"/>
    <dgm:cxn modelId="{737A62E6-29A1-4D42-8262-D5BBD911BFA3}" type="presParOf" srcId="{186B3A56-EB4C-438C-8EEF-FE41139F2BB5}" destId="{98592080-8F7D-42C6-9BF5-5E936F544811}" srcOrd="8" destOrd="0" presId="urn:microsoft.com/office/officeart/2005/8/layout/list1"/>
    <dgm:cxn modelId="{CA753814-29A4-40AC-AE5A-67BF14581CCE}" type="presParOf" srcId="{98592080-8F7D-42C6-9BF5-5E936F544811}" destId="{62FB29A2-0C61-4F08-86AA-7194C9BD529C}" srcOrd="0" destOrd="0" presId="urn:microsoft.com/office/officeart/2005/8/layout/list1"/>
    <dgm:cxn modelId="{7031E436-E6AC-4341-A4AB-71E89DF3D4F1}" type="presParOf" srcId="{98592080-8F7D-42C6-9BF5-5E936F544811}" destId="{F374B193-F8AD-431C-BC09-108FBC632BE2}" srcOrd="1" destOrd="0" presId="urn:microsoft.com/office/officeart/2005/8/layout/list1"/>
    <dgm:cxn modelId="{DB2707A1-EA05-47B3-835B-10E7A623427E}" type="presParOf" srcId="{186B3A56-EB4C-438C-8EEF-FE41139F2BB5}" destId="{546F3F42-0BC8-477A-A7F2-83FFC2D92BE7}" srcOrd="9" destOrd="0" presId="urn:microsoft.com/office/officeart/2005/8/layout/list1"/>
    <dgm:cxn modelId="{7CAF5AB0-1A2A-46A7-8164-CCEA5A0FCE30}" type="presParOf" srcId="{186B3A56-EB4C-438C-8EEF-FE41139F2BB5}" destId="{CED5B774-F33D-4763-8896-ED9F96C15AC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629FDE-A310-4BD6-96F1-56EF55634BBE}" type="doc">
      <dgm:prSet loTypeId="urn:microsoft.com/office/officeart/2005/8/layout/chevron2" loCatId="list" qsTypeId="urn:microsoft.com/office/officeart/2005/8/quickstyle/3d3" qsCatId="3D" csTypeId="urn:microsoft.com/office/officeart/2005/8/colors/accent1_2" csCatId="accent1" phldr="1"/>
      <dgm:spPr/>
      <dgm:t>
        <a:bodyPr/>
        <a:lstStyle/>
        <a:p>
          <a:endParaRPr lang="en-US"/>
        </a:p>
      </dgm:t>
    </dgm:pt>
    <dgm:pt modelId="{DACEF226-3C65-48CE-AA70-5407F8C41090}">
      <dgm:prSet phldrT="[Text]" custT="1"/>
      <dgm:spPr/>
      <dgm:t>
        <a:bodyPr/>
        <a:lstStyle/>
        <a:p>
          <a:endParaRPr lang="en-US" sz="1400" dirty="0">
            <a:latin typeface="Times New Roman" panose="02020603050405020304" pitchFamily="18" charset="0"/>
            <a:cs typeface="Times New Roman" panose="02020603050405020304" pitchFamily="18" charset="0"/>
          </a:endParaRPr>
        </a:p>
      </dgm:t>
    </dgm:pt>
    <dgm:pt modelId="{9140A85D-AADD-4149-A1EF-F25469AC4F8E}" type="parTrans" cxnId="{E4876D55-82CA-4B17-ADCB-EA1803F789A5}">
      <dgm:prSet/>
      <dgm:spPr/>
      <dgm:t>
        <a:bodyPr/>
        <a:lstStyle/>
        <a:p>
          <a:endParaRPr lang="en-US" sz="1400">
            <a:latin typeface="Times New Roman" panose="02020603050405020304" pitchFamily="18" charset="0"/>
            <a:cs typeface="Times New Roman" panose="02020603050405020304" pitchFamily="18" charset="0"/>
          </a:endParaRPr>
        </a:p>
      </dgm:t>
    </dgm:pt>
    <dgm:pt modelId="{6F92DDB8-DCFB-48DB-B9B3-2F26E4520C4E}" type="sibTrans" cxnId="{E4876D55-82CA-4B17-ADCB-EA1803F789A5}">
      <dgm:prSet/>
      <dgm:spPr/>
      <dgm:t>
        <a:bodyPr/>
        <a:lstStyle/>
        <a:p>
          <a:endParaRPr lang="en-US" sz="1400">
            <a:latin typeface="Times New Roman" panose="02020603050405020304" pitchFamily="18" charset="0"/>
            <a:cs typeface="Times New Roman" panose="02020603050405020304" pitchFamily="18" charset="0"/>
          </a:endParaRPr>
        </a:p>
      </dgm:t>
    </dgm:pt>
    <dgm:pt modelId="{9A0EB12D-4335-44B7-881C-2E39CFE50720}">
      <dgm:prSet phldrT="[Text]" custT="1"/>
      <dgm:spPr/>
      <dgm:t>
        <a:bodyPr/>
        <a:lstStyle/>
        <a:p>
          <a:r>
            <a:rPr lang="sr-Cyrl-RS" sz="1400" dirty="0" smtClean="0">
              <a:latin typeface="Times New Roman" pitchFamily="18" charset="0"/>
              <a:cs typeface="Times New Roman" pitchFamily="18" charset="0"/>
            </a:rPr>
            <a:t>Повећана мобилност зуба код хоризонталне разградње кости</a:t>
          </a:r>
          <a:endParaRPr lang="en-US" sz="1400" dirty="0">
            <a:latin typeface="Times New Roman" pitchFamily="18" charset="0"/>
            <a:cs typeface="Times New Roman" pitchFamily="18" charset="0"/>
          </a:endParaRPr>
        </a:p>
      </dgm:t>
    </dgm:pt>
    <dgm:pt modelId="{F1B91985-16F2-4B23-AF72-269862BEDEFA}" type="parTrans" cxnId="{7EE0B2CD-8F42-4565-99AB-6EB833499864}">
      <dgm:prSet/>
      <dgm:spPr/>
      <dgm:t>
        <a:bodyPr/>
        <a:lstStyle/>
        <a:p>
          <a:endParaRPr lang="en-US" sz="1400">
            <a:latin typeface="Times New Roman" panose="02020603050405020304" pitchFamily="18" charset="0"/>
            <a:cs typeface="Times New Roman" panose="02020603050405020304" pitchFamily="18" charset="0"/>
          </a:endParaRPr>
        </a:p>
      </dgm:t>
    </dgm:pt>
    <dgm:pt modelId="{BE4E04B8-40CB-4F52-A0BF-5839FAA13B49}" type="sibTrans" cxnId="{7EE0B2CD-8F42-4565-99AB-6EB833499864}">
      <dgm:prSet/>
      <dgm:spPr/>
      <dgm:t>
        <a:bodyPr/>
        <a:lstStyle/>
        <a:p>
          <a:endParaRPr lang="en-US" sz="1400">
            <a:latin typeface="Times New Roman" panose="02020603050405020304" pitchFamily="18" charset="0"/>
            <a:cs typeface="Times New Roman" panose="02020603050405020304" pitchFamily="18" charset="0"/>
          </a:endParaRPr>
        </a:p>
      </dgm:t>
    </dgm:pt>
    <dgm:pt modelId="{C54DA2CB-F1D4-43DE-B2CE-847C16A08891}">
      <dgm:prSet phldrT="[Text]" custT="1"/>
      <dgm:spPr/>
      <dgm:t>
        <a:bodyPr/>
        <a:lstStyle/>
        <a:p>
          <a:endParaRPr lang="en-US" sz="1400" dirty="0">
            <a:latin typeface="Times New Roman" panose="02020603050405020304" pitchFamily="18" charset="0"/>
            <a:cs typeface="Times New Roman" panose="02020603050405020304" pitchFamily="18" charset="0"/>
          </a:endParaRPr>
        </a:p>
      </dgm:t>
    </dgm:pt>
    <dgm:pt modelId="{637715DE-9446-462A-A1D4-382565DC2706}" type="parTrans" cxnId="{93FA2531-CC25-4728-8B45-94FE15BDCADC}">
      <dgm:prSet/>
      <dgm:spPr/>
      <dgm:t>
        <a:bodyPr/>
        <a:lstStyle/>
        <a:p>
          <a:endParaRPr lang="en-US" sz="1400">
            <a:latin typeface="Times New Roman" panose="02020603050405020304" pitchFamily="18" charset="0"/>
            <a:cs typeface="Times New Roman" panose="02020603050405020304" pitchFamily="18" charset="0"/>
          </a:endParaRPr>
        </a:p>
      </dgm:t>
    </dgm:pt>
    <dgm:pt modelId="{C7403366-C187-47AA-992E-5E7327AD4109}" type="sibTrans" cxnId="{93FA2531-CC25-4728-8B45-94FE15BDCADC}">
      <dgm:prSet/>
      <dgm:spPr/>
      <dgm:t>
        <a:bodyPr/>
        <a:lstStyle/>
        <a:p>
          <a:endParaRPr lang="en-US" sz="1400">
            <a:latin typeface="Times New Roman" panose="02020603050405020304" pitchFamily="18" charset="0"/>
            <a:cs typeface="Times New Roman" panose="02020603050405020304" pitchFamily="18" charset="0"/>
          </a:endParaRPr>
        </a:p>
      </dgm:t>
    </dgm:pt>
    <dgm:pt modelId="{BA96485B-85FD-49C4-B707-66E0E5D011F5}">
      <dgm:prSet phldrT="[Text]" custT="1"/>
      <dgm:spPr/>
      <dgm:t>
        <a:bodyPr/>
        <a:lstStyle/>
        <a:p>
          <a:r>
            <a:rPr lang="sr-Cyrl-RS" sz="1400" dirty="0" smtClean="0">
              <a:latin typeface="Times New Roman" pitchFamily="18" charset="0"/>
              <a:cs typeface="Times New Roman" pitchFamily="18" charset="0"/>
            </a:rPr>
            <a:t>Вертикална разградња кости је прогностички неповољнији знак од хоризонталне разградње</a:t>
          </a:r>
          <a:endParaRPr lang="en-US" sz="1400" dirty="0">
            <a:latin typeface="Times New Roman" pitchFamily="18" charset="0"/>
            <a:cs typeface="Times New Roman" pitchFamily="18" charset="0"/>
          </a:endParaRPr>
        </a:p>
      </dgm:t>
    </dgm:pt>
    <dgm:pt modelId="{A789C413-B4F2-4204-9C0B-68548C66CA38}" type="parTrans" cxnId="{4068E448-DBBA-482A-B0FA-CD0F3C4D16C5}">
      <dgm:prSet/>
      <dgm:spPr/>
      <dgm:t>
        <a:bodyPr/>
        <a:lstStyle/>
        <a:p>
          <a:endParaRPr lang="en-US" sz="1400">
            <a:latin typeface="Times New Roman" panose="02020603050405020304" pitchFamily="18" charset="0"/>
            <a:cs typeface="Times New Roman" panose="02020603050405020304" pitchFamily="18" charset="0"/>
          </a:endParaRPr>
        </a:p>
      </dgm:t>
    </dgm:pt>
    <dgm:pt modelId="{CA40FB7A-628A-40A5-9724-A84D8E7463FD}" type="sibTrans" cxnId="{4068E448-DBBA-482A-B0FA-CD0F3C4D16C5}">
      <dgm:prSet/>
      <dgm:spPr/>
      <dgm:t>
        <a:bodyPr/>
        <a:lstStyle/>
        <a:p>
          <a:endParaRPr lang="en-US" sz="1400">
            <a:latin typeface="Times New Roman" panose="02020603050405020304" pitchFamily="18" charset="0"/>
            <a:cs typeface="Times New Roman" panose="02020603050405020304" pitchFamily="18" charset="0"/>
          </a:endParaRPr>
        </a:p>
      </dgm:t>
    </dgm:pt>
    <dgm:pt modelId="{583FC074-6392-494F-B26A-DD00818DD3DF}">
      <dgm:prSet phldrT="[Text]" custT="1"/>
      <dgm:spPr/>
      <dgm:t>
        <a:bodyPr/>
        <a:lstStyle/>
        <a:p>
          <a:endParaRPr lang="en-US" sz="1400" dirty="0">
            <a:latin typeface="Times New Roman" panose="02020603050405020304" pitchFamily="18" charset="0"/>
            <a:cs typeface="Times New Roman" panose="02020603050405020304" pitchFamily="18" charset="0"/>
          </a:endParaRPr>
        </a:p>
      </dgm:t>
    </dgm:pt>
    <dgm:pt modelId="{2D7E4F2B-C154-44C2-8125-0431B0EB1AE9}" type="parTrans" cxnId="{8A161C5B-BE7F-4BC5-8AF6-ECD6FF3E6C5E}">
      <dgm:prSet/>
      <dgm:spPr/>
      <dgm:t>
        <a:bodyPr/>
        <a:lstStyle/>
        <a:p>
          <a:endParaRPr lang="en-US" sz="1400">
            <a:latin typeface="Times New Roman" panose="02020603050405020304" pitchFamily="18" charset="0"/>
            <a:cs typeface="Times New Roman" panose="02020603050405020304" pitchFamily="18" charset="0"/>
          </a:endParaRPr>
        </a:p>
      </dgm:t>
    </dgm:pt>
    <dgm:pt modelId="{4BEC6895-4808-4425-B124-D61CB2226FB0}" type="sibTrans" cxnId="{8A161C5B-BE7F-4BC5-8AF6-ECD6FF3E6C5E}">
      <dgm:prSet/>
      <dgm:spPr/>
      <dgm:t>
        <a:bodyPr/>
        <a:lstStyle/>
        <a:p>
          <a:endParaRPr lang="en-US" sz="1400">
            <a:latin typeface="Times New Roman" panose="02020603050405020304" pitchFamily="18" charset="0"/>
            <a:cs typeface="Times New Roman" panose="02020603050405020304" pitchFamily="18" charset="0"/>
          </a:endParaRPr>
        </a:p>
      </dgm:t>
    </dgm:pt>
    <dgm:pt modelId="{59C52D11-7272-4AF4-86A6-BB92AB66A96C}">
      <dgm:prSet phldrT="[Text]" custT="1"/>
      <dgm:spPr/>
      <dgm:t>
        <a:bodyPr/>
        <a:lstStyle/>
        <a:p>
          <a:r>
            <a:rPr lang="sr-Cyrl-RS" sz="1400" dirty="0" smtClean="0">
              <a:latin typeface="Times New Roman" pitchFamily="18" charset="0"/>
              <a:cs typeface="Times New Roman" pitchFamily="18" charset="0"/>
            </a:rPr>
            <a:t>Интрарадикуларна остеолиза код вишекорених зуба</a:t>
          </a:r>
          <a:endParaRPr lang="en-US" sz="1400" dirty="0">
            <a:latin typeface="Times New Roman" pitchFamily="18" charset="0"/>
            <a:cs typeface="Times New Roman" pitchFamily="18" charset="0"/>
          </a:endParaRPr>
        </a:p>
      </dgm:t>
    </dgm:pt>
    <dgm:pt modelId="{C8B9B80F-8747-48BF-ABDD-AB3106C46049}" type="parTrans" cxnId="{3892A797-C68F-46E3-ABAC-AB3209DBD54D}">
      <dgm:prSet/>
      <dgm:spPr/>
      <dgm:t>
        <a:bodyPr/>
        <a:lstStyle/>
        <a:p>
          <a:endParaRPr lang="en-US" sz="1400">
            <a:latin typeface="Times New Roman" panose="02020603050405020304" pitchFamily="18" charset="0"/>
            <a:cs typeface="Times New Roman" panose="02020603050405020304" pitchFamily="18" charset="0"/>
          </a:endParaRPr>
        </a:p>
      </dgm:t>
    </dgm:pt>
    <dgm:pt modelId="{8AC042A5-77CE-4B99-8662-D7AC82207483}" type="sibTrans" cxnId="{3892A797-C68F-46E3-ABAC-AB3209DBD54D}">
      <dgm:prSet/>
      <dgm:spPr/>
      <dgm:t>
        <a:bodyPr/>
        <a:lstStyle/>
        <a:p>
          <a:endParaRPr lang="en-US" sz="1400">
            <a:latin typeface="Times New Roman" panose="02020603050405020304" pitchFamily="18" charset="0"/>
            <a:cs typeface="Times New Roman" panose="02020603050405020304" pitchFamily="18" charset="0"/>
          </a:endParaRPr>
        </a:p>
      </dgm:t>
    </dgm:pt>
    <dgm:pt modelId="{1C095573-82AF-4129-9197-3CCA94ECBBA1}">
      <dgm:prSet custT="1"/>
      <dgm:spPr/>
      <dgm:t>
        <a:bodyPr/>
        <a:lstStyle/>
        <a:p>
          <a:endParaRPr lang="en-US" sz="1400">
            <a:latin typeface="Times New Roman" panose="02020603050405020304" pitchFamily="18" charset="0"/>
            <a:cs typeface="Times New Roman" panose="02020603050405020304" pitchFamily="18" charset="0"/>
          </a:endParaRPr>
        </a:p>
      </dgm:t>
    </dgm:pt>
    <dgm:pt modelId="{9D48A328-F829-4728-A749-773D4C43A28F}" type="parTrans" cxnId="{82356C32-1BE6-49E4-8B1A-A39A03C76F0D}">
      <dgm:prSet/>
      <dgm:spPr/>
      <dgm:t>
        <a:bodyPr/>
        <a:lstStyle/>
        <a:p>
          <a:endParaRPr lang="en-US" sz="1400">
            <a:latin typeface="Times New Roman" panose="02020603050405020304" pitchFamily="18" charset="0"/>
            <a:cs typeface="Times New Roman" panose="02020603050405020304" pitchFamily="18" charset="0"/>
          </a:endParaRPr>
        </a:p>
      </dgm:t>
    </dgm:pt>
    <dgm:pt modelId="{157096A1-B6A9-4AD6-BCC1-29E6E4AA7A7E}" type="sibTrans" cxnId="{82356C32-1BE6-49E4-8B1A-A39A03C76F0D}">
      <dgm:prSet/>
      <dgm:spPr/>
      <dgm:t>
        <a:bodyPr/>
        <a:lstStyle/>
        <a:p>
          <a:endParaRPr lang="en-US" sz="1400">
            <a:latin typeface="Times New Roman" panose="02020603050405020304" pitchFamily="18" charset="0"/>
            <a:cs typeface="Times New Roman" panose="02020603050405020304" pitchFamily="18" charset="0"/>
          </a:endParaRPr>
        </a:p>
      </dgm:t>
    </dgm:pt>
    <dgm:pt modelId="{4E79A158-4BF9-4378-A157-833827108B6D}">
      <dgm:prSet custT="1"/>
      <dgm:spPr/>
      <dgm:t>
        <a:bodyPr/>
        <a:lstStyle/>
        <a:p>
          <a:endParaRPr lang="en-US" sz="1400">
            <a:latin typeface="Times New Roman" panose="02020603050405020304" pitchFamily="18" charset="0"/>
            <a:cs typeface="Times New Roman" panose="02020603050405020304" pitchFamily="18" charset="0"/>
          </a:endParaRPr>
        </a:p>
      </dgm:t>
    </dgm:pt>
    <dgm:pt modelId="{063B2ECF-EF96-4EFE-A7C3-F2EFF4AC3217}" type="parTrans" cxnId="{BCE55A78-CF0E-41A0-B1EC-AF6124C919C0}">
      <dgm:prSet/>
      <dgm:spPr/>
      <dgm:t>
        <a:bodyPr/>
        <a:lstStyle/>
        <a:p>
          <a:endParaRPr lang="en-US" sz="1400">
            <a:latin typeface="Times New Roman" panose="02020603050405020304" pitchFamily="18" charset="0"/>
            <a:cs typeface="Times New Roman" panose="02020603050405020304" pitchFamily="18" charset="0"/>
          </a:endParaRPr>
        </a:p>
      </dgm:t>
    </dgm:pt>
    <dgm:pt modelId="{10CB4E60-B00D-4520-874C-1FE90FB4CE0A}" type="sibTrans" cxnId="{BCE55A78-CF0E-41A0-B1EC-AF6124C919C0}">
      <dgm:prSet/>
      <dgm:spPr/>
      <dgm:t>
        <a:bodyPr/>
        <a:lstStyle/>
        <a:p>
          <a:endParaRPr lang="en-US" sz="1400">
            <a:latin typeface="Times New Roman" panose="02020603050405020304" pitchFamily="18" charset="0"/>
            <a:cs typeface="Times New Roman" panose="02020603050405020304" pitchFamily="18" charset="0"/>
          </a:endParaRPr>
        </a:p>
      </dgm:t>
    </dgm:pt>
    <dgm:pt modelId="{03A0F4D3-CBE4-4373-BE8B-BB94806065EE}">
      <dgm:prSet custT="1"/>
      <dgm:spPr/>
      <dgm:t>
        <a:bodyPr/>
        <a:lstStyle/>
        <a:p>
          <a:endParaRPr lang="en-US" sz="1400">
            <a:latin typeface="Times New Roman" panose="02020603050405020304" pitchFamily="18" charset="0"/>
            <a:cs typeface="Times New Roman" panose="02020603050405020304" pitchFamily="18" charset="0"/>
          </a:endParaRPr>
        </a:p>
      </dgm:t>
    </dgm:pt>
    <dgm:pt modelId="{94BC3BAE-5A04-42A5-B1E0-A477C8EB7ECE}" type="parTrans" cxnId="{7845D30F-586D-4A31-A6DD-2FE384E68AD2}">
      <dgm:prSet/>
      <dgm:spPr/>
      <dgm:t>
        <a:bodyPr/>
        <a:lstStyle/>
        <a:p>
          <a:endParaRPr lang="en-US" sz="1400">
            <a:latin typeface="Times New Roman" panose="02020603050405020304" pitchFamily="18" charset="0"/>
            <a:cs typeface="Times New Roman" panose="02020603050405020304" pitchFamily="18" charset="0"/>
          </a:endParaRPr>
        </a:p>
      </dgm:t>
    </dgm:pt>
    <dgm:pt modelId="{610EB41A-37F4-45C7-8D95-031DF72FE17C}" type="sibTrans" cxnId="{7845D30F-586D-4A31-A6DD-2FE384E68AD2}">
      <dgm:prSet/>
      <dgm:spPr/>
      <dgm:t>
        <a:bodyPr/>
        <a:lstStyle/>
        <a:p>
          <a:endParaRPr lang="en-US" sz="1400">
            <a:latin typeface="Times New Roman" panose="02020603050405020304" pitchFamily="18" charset="0"/>
            <a:cs typeface="Times New Roman" panose="02020603050405020304" pitchFamily="18" charset="0"/>
          </a:endParaRPr>
        </a:p>
      </dgm:t>
    </dgm:pt>
    <dgm:pt modelId="{E2649391-CB09-4DB0-95CD-2103608E762D}">
      <dgm:prSet custT="1"/>
      <dgm:spPr/>
      <dgm:t>
        <a:bodyPr/>
        <a:lstStyle/>
        <a:p>
          <a:r>
            <a:rPr lang="sr-Cyrl-RS" sz="1400" smtClean="0">
              <a:latin typeface="Times New Roman" pitchFamily="18" charset="0"/>
              <a:cs typeface="Times New Roman" pitchFamily="18" charset="0"/>
            </a:rPr>
            <a:t>Периапикалне промене</a:t>
          </a:r>
          <a:endParaRPr lang="en-US" sz="1400">
            <a:latin typeface="Times New Roman" pitchFamily="18" charset="0"/>
            <a:cs typeface="Times New Roman" pitchFamily="18" charset="0"/>
          </a:endParaRPr>
        </a:p>
      </dgm:t>
    </dgm:pt>
    <dgm:pt modelId="{0EE6CE4A-5EAB-4168-8672-5FFEE6DEA418}" type="parTrans" cxnId="{902F098B-D40B-4BCC-8537-C0CFCA50D8D9}">
      <dgm:prSet/>
      <dgm:spPr/>
      <dgm:t>
        <a:bodyPr/>
        <a:lstStyle/>
        <a:p>
          <a:endParaRPr lang="en-US" sz="1400">
            <a:latin typeface="Times New Roman" panose="02020603050405020304" pitchFamily="18" charset="0"/>
            <a:cs typeface="Times New Roman" panose="02020603050405020304" pitchFamily="18" charset="0"/>
          </a:endParaRPr>
        </a:p>
      </dgm:t>
    </dgm:pt>
    <dgm:pt modelId="{768BCE0E-3129-4952-AF91-A8AD782EC0C6}" type="sibTrans" cxnId="{902F098B-D40B-4BCC-8537-C0CFCA50D8D9}">
      <dgm:prSet/>
      <dgm:spPr/>
      <dgm:t>
        <a:bodyPr/>
        <a:lstStyle/>
        <a:p>
          <a:endParaRPr lang="en-US" sz="1400">
            <a:latin typeface="Times New Roman" panose="02020603050405020304" pitchFamily="18" charset="0"/>
            <a:cs typeface="Times New Roman" panose="02020603050405020304" pitchFamily="18" charset="0"/>
          </a:endParaRPr>
        </a:p>
      </dgm:t>
    </dgm:pt>
    <dgm:pt modelId="{2C990C5A-5F1D-44A6-A8AD-0B0665EC5598}">
      <dgm:prSet custT="1"/>
      <dgm:spPr/>
      <dgm:t>
        <a:bodyPr/>
        <a:lstStyle/>
        <a:p>
          <a:r>
            <a:rPr lang="sr-Cyrl-RS" sz="1400" smtClean="0">
              <a:latin typeface="Times New Roman" pitchFamily="18" charset="0"/>
              <a:cs typeface="Times New Roman" pitchFamily="18" charset="0"/>
            </a:rPr>
            <a:t>Одређена општа обољења, сметње у размени материја, промет воде, хормонални поремећаји и деловање неких лекова снижавају отпорност пародонталних ткива на микробиолошке и трауматске инсулте</a:t>
          </a:r>
          <a:endParaRPr lang="en-US" sz="1400">
            <a:latin typeface="Times New Roman" pitchFamily="18" charset="0"/>
            <a:cs typeface="Times New Roman" pitchFamily="18" charset="0"/>
          </a:endParaRPr>
        </a:p>
      </dgm:t>
    </dgm:pt>
    <dgm:pt modelId="{A73FBF72-9876-43E9-8CAC-F4BCC8883D94}" type="parTrans" cxnId="{DC0D5B8E-E497-4398-94AA-4440064474F2}">
      <dgm:prSet/>
      <dgm:spPr/>
      <dgm:t>
        <a:bodyPr/>
        <a:lstStyle/>
        <a:p>
          <a:endParaRPr lang="en-US" sz="1400">
            <a:latin typeface="Times New Roman" panose="02020603050405020304" pitchFamily="18" charset="0"/>
            <a:cs typeface="Times New Roman" panose="02020603050405020304" pitchFamily="18" charset="0"/>
          </a:endParaRPr>
        </a:p>
      </dgm:t>
    </dgm:pt>
    <dgm:pt modelId="{AFA52FBC-9F9C-4DB0-B838-5C8C4085B425}" type="sibTrans" cxnId="{DC0D5B8E-E497-4398-94AA-4440064474F2}">
      <dgm:prSet/>
      <dgm:spPr/>
      <dgm:t>
        <a:bodyPr/>
        <a:lstStyle/>
        <a:p>
          <a:endParaRPr lang="en-US" sz="1400">
            <a:latin typeface="Times New Roman" panose="02020603050405020304" pitchFamily="18" charset="0"/>
            <a:cs typeface="Times New Roman" panose="02020603050405020304" pitchFamily="18" charset="0"/>
          </a:endParaRPr>
        </a:p>
      </dgm:t>
    </dgm:pt>
    <dgm:pt modelId="{97D840CC-88E7-4F29-97BA-5C31025B8ADE}">
      <dgm:prSet custT="1"/>
      <dgm:spPr/>
      <dgm:t>
        <a:bodyPr/>
        <a:lstStyle/>
        <a:p>
          <a:r>
            <a:rPr lang="sr-Cyrl-RS" sz="1400" smtClean="0">
              <a:latin typeface="Times New Roman" pitchFamily="18" charset="0"/>
              <a:cs typeface="Times New Roman" pitchFamily="18" charset="0"/>
            </a:rPr>
            <a:t>Дубок каријес</a:t>
          </a:r>
          <a:endParaRPr lang="en-US" sz="1400">
            <a:latin typeface="Times New Roman" pitchFamily="18" charset="0"/>
            <a:cs typeface="Times New Roman" pitchFamily="18" charset="0"/>
          </a:endParaRPr>
        </a:p>
      </dgm:t>
    </dgm:pt>
    <dgm:pt modelId="{8CAF2411-D5DD-4B89-8F54-65A0533CC7DF}" type="parTrans" cxnId="{7CD2011C-CCF0-4DC2-82CA-F36405671385}">
      <dgm:prSet/>
      <dgm:spPr/>
      <dgm:t>
        <a:bodyPr/>
        <a:lstStyle/>
        <a:p>
          <a:endParaRPr lang="en-US" sz="1400">
            <a:latin typeface="Times New Roman" panose="02020603050405020304" pitchFamily="18" charset="0"/>
            <a:cs typeface="Times New Roman" panose="02020603050405020304" pitchFamily="18" charset="0"/>
          </a:endParaRPr>
        </a:p>
      </dgm:t>
    </dgm:pt>
    <dgm:pt modelId="{0C6C4326-44A7-4CB4-A64E-D444F95DA47D}" type="sibTrans" cxnId="{7CD2011C-CCF0-4DC2-82CA-F36405671385}">
      <dgm:prSet/>
      <dgm:spPr/>
      <dgm:t>
        <a:bodyPr/>
        <a:lstStyle/>
        <a:p>
          <a:endParaRPr lang="en-US" sz="1400">
            <a:latin typeface="Times New Roman" panose="02020603050405020304" pitchFamily="18" charset="0"/>
            <a:cs typeface="Times New Roman" panose="02020603050405020304" pitchFamily="18" charset="0"/>
          </a:endParaRPr>
        </a:p>
      </dgm:t>
    </dgm:pt>
    <dgm:pt modelId="{517F4F25-5805-4C14-B35A-9E8FBC332069}">
      <dgm:prSet custT="1"/>
      <dgm:spPr/>
      <dgm:t>
        <a:bodyPr/>
        <a:lstStyle/>
        <a:p>
          <a:endParaRPr lang="en-US" sz="1400">
            <a:latin typeface="Times New Roman" panose="02020603050405020304" pitchFamily="18" charset="0"/>
            <a:cs typeface="Times New Roman" panose="02020603050405020304" pitchFamily="18" charset="0"/>
          </a:endParaRPr>
        </a:p>
      </dgm:t>
    </dgm:pt>
    <dgm:pt modelId="{58FC33C2-C323-43D2-8A99-6064ECA6A5EB}" type="parTrans" cxnId="{867C69E9-1699-4458-95BD-38EAC3970E29}">
      <dgm:prSet/>
      <dgm:spPr/>
      <dgm:t>
        <a:bodyPr/>
        <a:lstStyle/>
        <a:p>
          <a:endParaRPr lang="en-US" sz="1400">
            <a:latin typeface="Times New Roman" panose="02020603050405020304" pitchFamily="18" charset="0"/>
            <a:cs typeface="Times New Roman" panose="02020603050405020304" pitchFamily="18" charset="0"/>
          </a:endParaRPr>
        </a:p>
      </dgm:t>
    </dgm:pt>
    <dgm:pt modelId="{B6BC8BD6-A060-4C6F-890C-FA24D246079A}" type="sibTrans" cxnId="{867C69E9-1699-4458-95BD-38EAC3970E29}">
      <dgm:prSet/>
      <dgm:spPr/>
      <dgm:t>
        <a:bodyPr/>
        <a:lstStyle/>
        <a:p>
          <a:endParaRPr lang="en-US" sz="1400">
            <a:latin typeface="Times New Roman" panose="02020603050405020304" pitchFamily="18" charset="0"/>
            <a:cs typeface="Times New Roman" panose="02020603050405020304" pitchFamily="18" charset="0"/>
          </a:endParaRPr>
        </a:p>
      </dgm:t>
    </dgm:pt>
    <dgm:pt modelId="{DF1A24C1-BD61-452F-B34A-512AE37E47E9}">
      <dgm:prSet custT="1"/>
      <dgm:spPr/>
      <dgm:t>
        <a:bodyPr/>
        <a:lstStyle/>
        <a:p>
          <a:r>
            <a:rPr lang="sr-Cyrl-RS" sz="1400" smtClean="0">
              <a:latin typeface="Times New Roman" pitchFamily="18" charset="0"/>
              <a:cs typeface="Times New Roman" pitchFamily="18" charset="0"/>
            </a:rPr>
            <a:t>Зуби са неповољним односом клиничке круне и корена</a:t>
          </a:r>
          <a:endParaRPr lang="en-US" sz="1400">
            <a:latin typeface="Times New Roman" pitchFamily="18" charset="0"/>
            <a:cs typeface="Times New Roman" pitchFamily="18" charset="0"/>
          </a:endParaRPr>
        </a:p>
      </dgm:t>
    </dgm:pt>
    <dgm:pt modelId="{7F315B6C-D285-416B-A0DC-E29AF0A2CBA9}" type="parTrans" cxnId="{ED8A8D59-402D-4F70-8B33-E88A438E396D}">
      <dgm:prSet/>
      <dgm:spPr/>
      <dgm:t>
        <a:bodyPr/>
        <a:lstStyle/>
        <a:p>
          <a:endParaRPr lang="en-US" sz="1400">
            <a:latin typeface="Times New Roman" panose="02020603050405020304" pitchFamily="18" charset="0"/>
            <a:cs typeface="Times New Roman" panose="02020603050405020304" pitchFamily="18" charset="0"/>
          </a:endParaRPr>
        </a:p>
      </dgm:t>
    </dgm:pt>
    <dgm:pt modelId="{B8B62093-F89B-44E5-AF6B-96C3D8DA2130}" type="sibTrans" cxnId="{ED8A8D59-402D-4F70-8B33-E88A438E396D}">
      <dgm:prSet/>
      <dgm:spPr/>
      <dgm:t>
        <a:bodyPr/>
        <a:lstStyle/>
        <a:p>
          <a:endParaRPr lang="en-US" sz="1400">
            <a:latin typeface="Times New Roman" panose="02020603050405020304" pitchFamily="18" charset="0"/>
            <a:cs typeface="Times New Roman" panose="02020603050405020304" pitchFamily="18" charset="0"/>
          </a:endParaRPr>
        </a:p>
      </dgm:t>
    </dgm:pt>
    <dgm:pt modelId="{EE835346-D4C5-4AE0-8ADB-CE8A4887DAC7}" type="pres">
      <dgm:prSet presAssocID="{05629FDE-A310-4BD6-96F1-56EF55634BBE}" presName="linearFlow" presStyleCnt="0">
        <dgm:presLayoutVars>
          <dgm:dir/>
          <dgm:animLvl val="lvl"/>
          <dgm:resizeHandles val="exact"/>
        </dgm:presLayoutVars>
      </dgm:prSet>
      <dgm:spPr/>
      <dgm:t>
        <a:bodyPr/>
        <a:lstStyle/>
        <a:p>
          <a:endParaRPr lang="en-US"/>
        </a:p>
      </dgm:t>
    </dgm:pt>
    <dgm:pt modelId="{929BF37B-A813-433C-8529-0E67719C890C}" type="pres">
      <dgm:prSet presAssocID="{DACEF226-3C65-48CE-AA70-5407F8C41090}" presName="composite" presStyleCnt="0"/>
      <dgm:spPr/>
    </dgm:pt>
    <dgm:pt modelId="{7C25CEDA-9CD1-4535-A04F-B305F72D4AC2}" type="pres">
      <dgm:prSet presAssocID="{DACEF226-3C65-48CE-AA70-5407F8C41090}" presName="parentText" presStyleLbl="alignNode1" presStyleIdx="0" presStyleCnt="7">
        <dgm:presLayoutVars>
          <dgm:chMax val="1"/>
          <dgm:bulletEnabled val="1"/>
        </dgm:presLayoutVars>
      </dgm:prSet>
      <dgm:spPr/>
      <dgm:t>
        <a:bodyPr/>
        <a:lstStyle/>
        <a:p>
          <a:endParaRPr lang="en-US"/>
        </a:p>
      </dgm:t>
    </dgm:pt>
    <dgm:pt modelId="{E4E72902-A48F-4730-A1DF-73BF665EBCCF}" type="pres">
      <dgm:prSet presAssocID="{DACEF226-3C65-48CE-AA70-5407F8C41090}" presName="descendantText" presStyleLbl="alignAcc1" presStyleIdx="0" presStyleCnt="7">
        <dgm:presLayoutVars>
          <dgm:bulletEnabled val="1"/>
        </dgm:presLayoutVars>
      </dgm:prSet>
      <dgm:spPr/>
      <dgm:t>
        <a:bodyPr/>
        <a:lstStyle/>
        <a:p>
          <a:endParaRPr lang="en-US"/>
        </a:p>
      </dgm:t>
    </dgm:pt>
    <dgm:pt modelId="{2F3A175C-CC34-4E7D-AED6-B99C3D8DC3CB}" type="pres">
      <dgm:prSet presAssocID="{6F92DDB8-DCFB-48DB-B9B3-2F26E4520C4E}" presName="sp" presStyleCnt="0"/>
      <dgm:spPr/>
    </dgm:pt>
    <dgm:pt modelId="{0A27B92E-152B-4374-8BD9-A3CC129F14AC}" type="pres">
      <dgm:prSet presAssocID="{C54DA2CB-F1D4-43DE-B2CE-847C16A08891}" presName="composite" presStyleCnt="0"/>
      <dgm:spPr/>
    </dgm:pt>
    <dgm:pt modelId="{0E7C1A67-5249-4B75-A9EC-1E64A63C29A5}" type="pres">
      <dgm:prSet presAssocID="{C54DA2CB-F1D4-43DE-B2CE-847C16A08891}" presName="parentText" presStyleLbl="alignNode1" presStyleIdx="1" presStyleCnt="7">
        <dgm:presLayoutVars>
          <dgm:chMax val="1"/>
          <dgm:bulletEnabled val="1"/>
        </dgm:presLayoutVars>
      </dgm:prSet>
      <dgm:spPr/>
      <dgm:t>
        <a:bodyPr/>
        <a:lstStyle/>
        <a:p>
          <a:endParaRPr lang="en-US"/>
        </a:p>
      </dgm:t>
    </dgm:pt>
    <dgm:pt modelId="{AA14001E-2DA3-4999-AD20-608B5E0A016C}" type="pres">
      <dgm:prSet presAssocID="{C54DA2CB-F1D4-43DE-B2CE-847C16A08891}" presName="descendantText" presStyleLbl="alignAcc1" presStyleIdx="1" presStyleCnt="7">
        <dgm:presLayoutVars>
          <dgm:bulletEnabled val="1"/>
        </dgm:presLayoutVars>
      </dgm:prSet>
      <dgm:spPr/>
      <dgm:t>
        <a:bodyPr/>
        <a:lstStyle/>
        <a:p>
          <a:endParaRPr lang="en-US"/>
        </a:p>
      </dgm:t>
    </dgm:pt>
    <dgm:pt modelId="{83E64176-B652-488E-9FD1-3696A1FD2722}" type="pres">
      <dgm:prSet presAssocID="{C7403366-C187-47AA-992E-5E7327AD4109}" presName="sp" presStyleCnt="0"/>
      <dgm:spPr/>
    </dgm:pt>
    <dgm:pt modelId="{6AD2A319-9660-4656-BDF9-2275644F7C30}" type="pres">
      <dgm:prSet presAssocID="{583FC074-6392-494F-B26A-DD00818DD3DF}" presName="composite" presStyleCnt="0"/>
      <dgm:spPr/>
    </dgm:pt>
    <dgm:pt modelId="{BC343A42-B63A-48B3-B969-213CC8860425}" type="pres">
      <dgm:prSet presAssocID="{583FC074-6392-494F-B26A-DD00818DD3DF}" presName="parentText" presStyleLbl="alignNode1" presStyleIdx="2" presStyleCnt="7">
        <dgm:presLayoutVars>
          <dgm:chMax val="1"/>
          <dgm:bulletEnabled val="1"/>
        </dgm:presLayoutVars>
      </dgm:prSet>
      <dgm:spPr/>
      <dgm:t>
        <a:bodyPr/>
        <a:lstStyle/>
        <a:p>
          <a:endParaRPr lang="en-US"/>
        </a:p>
      </dgm:t>
    </dgm:pt>
    <dgm:pt modelId="{45B683BC-70FF-49C1-9DA7-47F0D5341A8A}" type="pres">
      <dgm:prSet presAssocID="{583FC074-6392-494F-B26A-DD00818DD3DF}" presName="descendantText" presStyleLbl="alignAcc1" presStyleIdx="2" presStyleCnt="7">
        <dgm:presLayoutVars>
          <dgm:bulletEnabled val="1"/>
        </dgm:presLayoutVars>
      </dgm:prSet>
      <dgm:spPr/>
      <dgm:t>
        <a:bodyPr/>
        <a:lstStyle/>
        <a:p>
          <a:endParaRPr lang="en-US"/>
        </a:p>
      </dgm:t>
    </dgm:pt>
    <dgm:pt modelId="{F346E029-9137-4A28-8D52-CDBC8E3DB2D7}" type="pres">
      <dgm:prSet presAssocID="{4BEC6895-4808-4425-B124-D61CB2226FB0}" presName="sp" presStyleCnt="0"/>
      <dgm:spPr/>
    </dgm:pt>
    <dgm:pt modelId="{73D32C45-FEA8-49FC-830E-4BBEAD377FD9}" type="pres">
      <dgm:prSet presAssocID="{1C095573-82AF-4129-9197-3CCA94ECBBA1}" presName="composite" presStyleCnt="0"/>
      <dgm:spPr/>
    </dgm:pt>
    <dgm:pt modelId="{72578BD1-38F3-48EA-A671-532D29400FC8}" type="pres">
      <dgm:prSet presAssocID="{1C095573-82AF-4129-9197-3CCA94ECBBA1}" presName="parentText" presStyleLbl="alignNode1" presStyleIdx="3" presStyleCnt="7">
        <dgm:presLayoutVars>
          <dgm:chMax val="1"/>
          <dgm:bulletEnabled val="1"/>
        </dgm:presLayoutVars>
      </dgm:prSet>
      <dgm:spPr/>
      <dgm:t>
        <a:bodyPr/>
        <a:lstStyle/>
        <a:p>
          <a:endParaRPr lang="en-US"/>
        </a:p>
      </dgm:t>
    </dgm:pt>
    <dgm:pt modelId="{61FA9659-CA13-414E-A864-41F47EFA7FE2}" type="pres">
      <dgm:prSet presAssocID="{1C095573-82AF-4129-9197-3CCA94ECBBA1}" presName="descendantText" presStyleLbl="alignAcc1" presStyleIdx="3" presStyleCnt="7">
        <dgm:presLayoutVars>
          <dgm:bulletEnabled val="1"/>
        </dgm:presLayoutVars>
      </dgm:prSet>
      <dgm:spPr/>
      <dgm:t>
        <a:bodyPr/>
        <a:lstStyle/>
        <a:p>
          <a:endParaRPr lang="en-US"/>
        </a:p>
      </dgm:t>
    </dgm:pt>
    <dgm:pt modelId="{BF58AEE9-99FD-4E20-B035-131E46C80746}" type="pres">
      <dgm:prSet presAssocID="{157096A1-B6A9-4AD6-BCC1-29E6E4AA7A7E}" presName="sp" presStyleCnt="0"/>
      <dgm:spPr/>
    </dgm:pt>
    <dgm:pt modelId="{3D0A75CC-557F-4ED4-8E7D-54737AE0BF99}" type="pres">
      <dgm:prSet presAssocID="{03A0F4D3-CBE4-4373-BE8B-BB94806065EE}" presName="composite" presStyleCnt="0"/>
      <dgm:spPr/>
    </dgm:pt>
    <dgm:pt modelId="{FF97E3CC-588F-4422-BB39-C5B5225D4E17}" type="pres">
      <dgm:prSet presAssocID="{03A0F4D3-CBE4-4373-BE8B-BB94806065EE}" presName="parentText" presStyleLbl="alignNode1" presStyleIdx="4" presStyleCnt="7">
        <dgm:presLayoutVars>
          <dgm:chMax val="1"/>
          <dgm:bulletEnabled val="1"/>
        </dgm:presLayoutVars>
      </dgm:prSet>
      <dgm:spPr/>
      <dgm:t>
        <a:bodyPr/>
        <a:lstStyle/>
        <a:p>
          <a:endParaRPr lang="en-US"/>
        </a:p>
      </dgm:t>
    </dgm:pt>
    <dgm:pt modelId="{0F7E7F07-A0EA-490A-A7AF-333D54F4AB27}" type="pres">
      <dgm:prSet presAssocID="{03A0F4D3-CBE4-4373-BE8B-BB94806065EE}" presName="descendantText" presStyleLbl="alignAcc1" presStyleIdx="4" presStyleCnt="7">
        <dgm:presLayoutVars>
          <dgm:bulletEnabled val="1"/>
        </dgm:presLayoutVars>
      </dgm:prSet>
      <dgm:spPr/>
      <dgm:t>
        <a:bodyPr/>
        <a:lstStyle/>
        <a:p>
          <a:endParaRPr lang="en-US"/>
        </a:p>
      </dgm:t>
    </dgm:pt>
    <dgm:pt modelId="{ECA2E8D0-3C11-454F-9B0B-B4AFF68CEAC7}" type="pres">
      <dgm:prSet presAssocID="{610EB41A-37F4-45C7-8D95-031DF72FE17C}" presName="sp" presStyleCnt="0"/>
      <dgm:spPr/>
    </dgm:pt>
    <dgm:pt modelId="{7992C05B-E366-4A4E-8EFC-1F0658B581FD}" type="pres">
      <dgm:prSet presAssocID="{4E79A158-4BF9-4378-A157-833827108B6D}" presName="composite" presStyleCnt="0"/>
      <dgm:spPr/>
    </dgm:pt>
    <dgm:pt modelId="{F5F662DA-9F83-49E8-B83C-2C863A72929C}" type="pres">
      <dgm:prSet presAssocID="{4E79A158-4BF9-4378-A157-833827108B6D}" presName="parentText" presStyleLbl="alignNode1" presStyleIdx="5" presStyleCnt="7">
        <dgm:presLayoutVars>
          <dgm:chMax val="1"/>
          <dgm:bulletEnabled val="1"/>
        </dgm:presLayoutVars>
      </dgm:prSet>
      <dgm:spPr/>
      <dgm:t>
        <a:bodyPr/>
        <a:lstStyle/>
        <a:p>
          <a:endParaRPr lang="en-US"/>
        </a:p>
      </dgm:t>
    </dgm:pt>
    <dgm:pt modelId="{5B644D9E-8141-44A6-A428-C9EE1E0E9A72}" type="pres">
      <dgm:prSet presAssocID="{4E79A158-4BF9-4378-A157-833827108B6D}" presName="descendantText" presStyleLbl="alignAcc1" presStyleIdx="5" presStyleCnt="7">
        <dgm:presLayoutVars>
          <dgm:bulletEnabled val="1"/>
        </dgm:presLayoutVars>
      </dgm:prSet>
      <dgm:spPr/>
      <dgm:t>
        <a:bodyPr/>
        <a:lstStyle/>
        <a:p>
          <a:endParaRPr lang="en-US"/>
        </a:p>
      </dgm:t>
    </dgm:pt>
    <dgm:pt modelId="{93A274A8-D028-4E06-A6CA-60E6E7FC2963}" type="pres">
      <dgm:prSet presAssocID="{10CB4E60-B00D-4520-874C-1FE90FB4CE0A}" presName="sp" presStyleCnt="0"/>
      <dgm:spPr/>
    </dgm:pt>
    <dgm:pt modelId="{25E04502-C8CC-4171-9697-9AD413CC5971}" type="pres">
      <dgm:prSet presAssocID="{517F4F25-5805-4C14-B35A-9E8FBC332069}" presName="composite" presStyleCnt="0"/>
      <dgm:spPr/>
    </dgm:pt>
    <dgm:pt modelId="{47B821EF-583B-4CD7-AE40-D46EFFF75FE4}" type="pres">
      <dgm:prSet presAssocID="{517F4F25-5805-4C14-B35A-9E8FBC332069}" presName="parentText" presStyleLbl="alignNode1" presStyleIdx="6" presStyleCnt="7">
        <dgm:presLayoutVars>
          <dgm:chMax val="1"/>
          <dgm:bulletEnabled val="1"/>
        </dgm:presLayoutVars>
      </dgm:prSet>
      <dgm:spPr/>
      <dgm:t>
        <a:bodyPr/>
        <a:lstStyle/>
        <a:p>
          <a:endParaRPr lang="en-US"/>
        </a:p>
      </dgm:t>
    </dgm:pt>
    <dgm:pt modelId="{E608CEC8-3326-48A2-8D06-1F148AEA2724}" type="pres">
      <dgm:prSet presAssocID="{517F4F25-5805-4C14-B35A-9E8FBC332069}" presName="descendantText" presStyleLbl="alignAcc1" presStyleIdx="6" presStyleCnt="7">
        <dgm:presLayoutVars>
          <dgm:bulletEnabled val="1"/>
        </dgm:presLayoutVars>
      </dgm:prSet>
      <dgm:spPr/>
      <dgm:t>
        <a:bodyPr/>
        <a:lstStyle/>
        <a:p>
          <a:endParaRPr lang="en-US"/>
        </a:p>
      </dgm:t>
    </dgm:pt>
  </dgm:ptLst>
  <dgm:cxnLst>
    <dgm:cxn modelId="{B77F1566-3ED8-4861-A613-2F7B396A79D5}" type="presOf" srcId="{9A0EB12D-4335-44B7-881C-2E39CFE50720}" destId="{E4E72902-A48F-4730-A1DF-73BF665EBCCF}" srcOrd="0" destOrd="0" presId="urn:microsoft.com/office/officeart/2005/8/layout/chevron2"/>
    <dgm:cxn modelId="{902F098B-D40B-4BCC-8537-C0CFCA50D8D9}" srcId="{1C095573-82AF-4129-9197-3CCA94ECBBA1}" destId="{E2649391-CB09-4DB0-95CD-2103608E762D}" srcOrd="0" destOrd="0" parTransId="{0EE6CE4A-5EAB-4168-8672-5FFEE6DEA418}" sibTransId="{768BCE0E-3129-4952-AF91-A8AD782EC0C6}"/>
    <dgm:cxn modelId="{ED8A8D59-402D-4F70-8B33-E88A438E396D}" srcId="{517F4F25-5805-4C14-B35A-9E8FBC332069}" destId="{DF1A24C1-BD61-452F-B34A-512AE37E47E9}" srcOrd="0" destOrd="0" parTransId="{7F315B6C-D285-416B-A0DC-E29AF0A2CBA9}" sibTransId="{B8B62093-F89B-44E5-AF6B-96C3D8DA2130}"/>
    <dgm:cxn modelId="{7EE0B2CD-8F42-4565-99AB-6EB833499864}" srcId="{DACEF226-3C65-48CE-AA70-5407F8C41090}" destId="{9A0EB12D-4335-44B7-881C-2E39CFE50720}" srcOrd="0" destOrd="0" parTransId="{F1B91985-16F2-4B23-AF72-269862BEDEFA}" sibTransId="{BE4E04B8-40CB-4F52-A0BF-5839FAA13B49}"/>
    <dgm:cxn modelId="{D8207FF0-2FD8-4C25-9A13-DA695383A517}" type="presOf" srcId="{BA96485B-85FD-49C4-B707-66E0E5D011F5}" destId="{AA14001E-2DA3-4999-AD20-608B5E0A016C}" srcOrd="0" destOrd="0" presId="urn:microsoft.com/office/officeart/2005/8/layout/chevron2"/>
    <dgm:cxn modelId="{7D1EE3A3-8693-40C2-8E08-E6B287D92952}" type="presOf" srcId="{583FC074-6392-494F-B26A-DD00818DD3DF}" destId="{BC343A42-B63A-48B3-B969-213CC8860425}" srcOrd="0" destOrd="0" presId="urn:microsoft.com/office/officeart/2005/8/layout/chevron2"/>
    <dgm:cxn modelId="{E4876D55-82CA-4B17-ADCB-EA1803F789A5}" srcId="{05629FDE-A310-4BD6-96F1-56EF55634BBE}" destId="{DACEF226-3C65-48CE-AA70-5407F8C41090}" srcOrd="0" destOrd="0" parTransId="{9140A85D-AADD-4149-A1EF-F25469AC4F8E}" sibTransId="{6F92DDB8-DCFB-48DB-B9B3-2F26E4520C4E}"/>
    <dgm:cxn modelId="{09584297-C7D2-4B23-9212-20C54E5A43E7}" type="presOf" srcId="{03A0F4D3-CBE4-4373-BE8B-BB94806065EE}" destId="{FF97E3CC-588F-4422-BB39-C5B5225D4E17}" srcOrd="0" destOrd="0" presId="urn:microsoft.com/office/officeart/2005/8/layout/chevron2"/>
    <dgm:cxn modelId="{7CD2011C-CCF0-4DC2-82CA-F36405671385}" srcId="{4E79A158-4BF9-4378-A157-833827108B6D}" destId="{97D840CC-88E7-4F29-97BA-5C31025B8ADE}" srcOrd="0" destOrd="0" parTransId="{8CAF2411-D5DD-4B89-8F54-65A0533CC7DF}" sibTransId="{0C6C4326-44A7-4CB4-A64E-D444F95DA47D}"/>
    <dgm:cxn modelId="{3892A797-C68F-46E3-ABAC-AB3209DBD54D}" srcId="{583FC074-6392-494F-B26A-DD00818DD3DF}" destId="{59C52D11-7272-4AF4-86A6-BB92AB66A96C}" srcOrd="0" destOrd="0" parTransId="{C8B9B80F-8747-48BF-ABDD-AB3106C46049}" sibTransId="{8AC042A5-77CE-4B99-8662-D7AC82207483}"/>
    <dgm:cxn modelId="{4F9DEA17-F487-4580-B895-855371954FE2}" type="presOf" srcId="{C54DA2CB-F1D4-43DE-B2CE-847C16A08891}" destId="{0E7C1A67-5249-4B75-A9EC-1E64A63C29A5}" srcOrd="0" destOrd="0" presId="urn:microsoft.com/office/officeart/2005/8/layout/chevron2"/>
    <dgm:cxn modelId="{184942BB-FE4D-4EE3-9B69-69799FBD6785}" type="presOf" srcId="{05629FDE-A310-4BD6-96F1-56EF55634BBE}" destId="{EE835346-D4C5-4AE0-8ADB-CE8A4887DAC7}" srcOrd="0" destOrd="0" presId="urn:microsoft.com/office/officeart/2005/8/layout/chevron2"/>
    <dgm:cxn modelId="{DC0D5B8E-E497-4398-94AA-4440064474F2}" srcId="{03A0F4D3-CBE4-4373-BE8B-BB94806065EE}" destId="{2C990C5A-5F1D-44A6-A8AD-0B0665EC5598}" srcOrd="0" destOrd="0" parTransId="{A73FBF72-9876-43E9-8CAC-F4BCC8883D94}" sibTransId="{AFA52FBC-9F9C-4DB0-B838-5C8C4085B425}"/>
    <dgm:cxn modelId="{BCE55A78-CF0E-41A0-B1EC-AF6124C919C0}" srcId="{05629FDE-A310-4BD6-96F1-56EF55634BBE}" destId="{4E79A158-4BF9-4378-A157-833827108B6D}" srcOrd="5" destOrd="0" parTransId="{063B2ECF-EF96-4EFE-A7C3-F2EFF4AC3217}" sibTransId="{10CB4E60-B00D-4520-874C-1FE90FB4CE0A}"/>
    <dgm:cxn modelId="{1FF0FCA9-924D-4BD2-B46B-851B17AEA530}" type="presOf" srcId="{DF1A24C1-BD61-452F-B34A-512AE37E47E9}" destId="{E608CEC8-3326-48A2-8D06-1F148AEA2724}" srcOrd="0" destOrd="0" presId="urn:microsoft.com/office/officeart/2005/8/layout/chevron2"/>
    <dgm:cxn modelId="{69272E11-8B91-438B-9EF1-CB50CD0DEEF4}" type="presOf" srcId="{DACEF226-3C65-48CE-AA70-5407F8C41090}" destId="{7C25CEDA-9CD1-4535-A04F-B305F72D4AC2}" srcOrd="0" destOrd="0" presId="urn:microsoft.com/office/officeart/2005/8/layout/chevron2"/>
    <dgm:cxn modelId="{54C01096-77D1-42F4-9D5A-4CC36A30A28E}" type="presOf" srcId="{59C52D11-7272-4AF4-86A6-BB92AB66A96C}" destId="{45B683BC-70FF-49C1-9DA7-47F0D5341A8A}" srcOrd="0" destOrd="0" presId="urn:microsoft.com/office/officeart/2005/8/layout/chevron2"/>
    <dgm:cxn modelId="{82356C32-1BE6-49E4-8B1A-A39A03C76F0D}" srcId="{05629FDE-A310-4BD6-96F1-56EF55634BBE}" destId="{1C095573-82AF-4129-9197-3CCA94ECBBA1}" srcOrd="3" destOrd="0" parTransId="{9D48A328-F829-4728-A749-773D4C43A28F}" sibTransId="{157096A1-B6A9-4AD6-BCC1-29E6E4AA7A7E}"/>
    <dgm:cxn modelId="{867C69E9-1699-4458-95BD-38EAC3970E29}" srcId="{05629FDE-A310-4BD6-96F1-56EF55634BBE}" destId="{517F4F25-5805-4C14-B35A-9E8FBC332069}" srcOrd="6" destOrd="0" parTransId="{58FC33C2-C323-43D2-8A99-6064ECA6A5EB}" sibTransId="{B6BC8BD6-A060-4C6F-890C-FA24D246079A}"/>
    <dgm:cxn modelId="{C220069D-8446-4AFD-922D-AA34411DAF31}" type="presOf" srcId="{97D840CC-88E7-4F29-97BA-5C31025B8ADE}" destId="{5B644D9E-8141-44A6-A428-C9EE1E0E9A72}" srcOrd="0" destOrd="0" presId="urn:microsoft.com/office/officeart/2005/8/layout/chevron2"/>
    <dgm:cxn modelId="{93FA2531-CC25-4728-8B45-94FE15BDCADC}" srcId="{05629FDE-A310-4BD6-96F1-56EF55634BBE}" destId="{C54DA2CB-F1D4-43DE-B2CE-847C16A08891}" srcOrd="1" destOrd="0" parTransId="{637715DE-9446-462A-A1D4-382565DC2706}" sibTransId="{C7403366-C187-47AA-992E-5E7327AD4109}"/>
    <dgm:cxn modelId="{4068E448-DBBA-482A-B0FA-CD0F3C4D16C5}" srcId="{C54DA2CB-F1D4-43DE-B2CE-847C16A08891}" destId="{BA96485B-85FD-49C4-B707-66E0E5D011F5}" srcOrd="0" destOrd="0" parTransId="{A789C413-B4F2-4204-9C0B-68548C66CA38}" sibTransId="{CA40FB7A-628A-40A5-9724-A84D8E7463FD}"/>
    <dgm:cxn modelId="{364AB544-F53B-4BA2-92BB-99D28756C6D6}" type="presOf" srcId="{2C990C5A-5F1D-44A6-A8AD-0B0665EC5598}" destId="{0F7E7F07-A0EA-490A-A7AF-333D54F4AB27}" srcOrd="0" destOrd="0" presId="urn:microsoft.com/office/officeart/2005/8/layout/chevron2"/>
    <dgm:cxn modelId="{8A161C5B-BE7F-4BC5-8AF6-ECD6FF3E6C5E}" srcId="{05629FDE-A310-4BD6-96F1-56EF55634BBE}" destId="{583FC074-6392-494F-B26A-DD00818DD3DF}" srcOrd="2" destOrd="0" parTransId="{2D7E4F2B-C154-44C2-8125-0431B0EB1AE9}" sibTransId="{4BEC6895-4808-4425-B124-D61CB2226FB0}"/>
    <dgm:cxn modelId="{F492FEFE-99DB-4162-9053-87B1F4B3C446}" type="presOf" srcId="{E2649391-CB09-4DB0-95CD-2103608E762D}" destId="{61FA9659-CA13-414E-A864-41F47EFA7FE2}" srcOrd="0" destOrd="0" presId="urn:microsoft.com/office/officeart/2005/8/layout/chevron2"/>
    <dgm:cxn modelId="{3107337A-68A2-462A-8370-33B0DB9D3124}" type="presOf" srcId="{1C095573-82AF-4129-9197-3CCA94ECBBA1}" destId="{72578BD1-38F3-48EA-A671-532D29400FC8}" srcOrd="0" destOrd="0" presId="urn:microsoft.com/office/officeart/2005/8/layout/chevron2"/>
    <dgm:cxn modelId="{7845D30F-586D-4A31-A6DD-2FE384E68AD2}" srcId="{05629FDE-A310-4BD6-96F1-56EF55634BBE}" destId="{03A0F4D3-CBE4-4373-BE8B-BB94806065EE}" srcOrd="4" destOrd="0" parTransId="{94BC3BAE-5A04-42A5-B1E0-A477C8EB7ECE}" sibTransId="{610EB41A-37F4-45C7-8D95-031DF72FE17C}"/>
    <dgm:cxn modelId="{7713334A-B190-48F6-AB47-536ECD7D05A7}" type="presOf" srcId="{4E79A158-4BF9-4378-A157-833827108B6D}" destId="{F5F662DA-9F83-49E8-B83C-2C863A72929C}" srcOrd="0" destOrd="0" presId="urn:microsoft.com/office/officeart/2005/8/layout/chevron2"/>
    <dgm:cxn modelId="{CF966709-0EB4-4852-BE74-8AB25A498C00}" type="presOf" srcId="{517F4F25-5805-4C14-B35A-9E8FBC332069}" destId="{47B821EF-583B-4CD7-AE40-D46EFFF75FE4}" srcOrd="0" destOrd="0" presId="urn:microsoft.com/office/officeart/2005/8/layout/chevron2"/>
    <dgm:cxn modelId="{C5378796-8F43-445A-AF93-84D75A62ABC8}" type="presParOf" srcId="{EE835346-D4C5-4AE0-8ADB-CE8A4887DAC7}" destId="{929BF37B-A813-433C-8529-0E67719C890C}" srcOrd="0" destOrd="0" presId="urn:microsoft.com/office/officeart/2005/8/layout/chevron2"/>
    <dgm:cxn modelId="{40DD72CF-BB22-44A2-9220-FA1456F066F7}" type="presParOf" srcId="{929BF37B-A813-433C-8529-0E67719C890C}" destId="{7C25CEDA-9CD1-4535-A04F-B305F72D4AC2}" srcOrd="0" destOrd="0" presId="urn:microsoft.com/office/officeart/2005/8/layout/chevron2"/>
    <dgm:cxn modelId="{C4F93327-CC8F-49EC-B9AB-C8E912A57860}" type="presParOf" srcId="{929BF37B-A813-433C-8529-0E67719C890C}" destId="{E4E72902-A48F-4730-A1DF-73BF665EBCCF}" srcOrd="1" destOrd="0" presId="urn:microsoft.com/office/officeart/2005/8/layout/chevron2"/>
    <dgm:cxn modelId="{E74BCF73-E38F-4A4A-9FC3-EF451A79A27C}" type="presParOf" srcId="{EE835346-D4C5-4AE0-8ADB-CE8A4887DAC7}" destId="{2F3A175C-CC34-4E7D-AED6-B99C3D8DC3CB}" srcOrd="1" destOrd="0" presId="urn:microsoft.com/office/officeart/2005/8/layout/chevron2"/>
    <dgm:cxn modelId="{76799A74-BC72-4AC3-8E4F-6B1C99D9ED6B}" type="presParOf" srcId="{EE835346-D4C5-4AE0-8ADB-CE8A4887DAC7}" destId="{0A27B92E-152B-4374-8BD9-A3CC129F14AC}" srcOrd="2" destOrd="0" presId="urn:microsoft.com/office/officeart/2005/8/layout/chevron2"/>
    <dgm:cxn modelId="{C5B69890-E7CA-4B94-931B-BE38562D93F8}" type="presParOf" srcId="{0A27B92E-152B-4374-8BD9-A3CC129F14AC}" destId="{0E7C1A67-5249-4B75-A9EC-1E64A63C29A5}" srcOrd="0" destOrd="0" presId="urn:microsoft.com/office/officeart/2005/8/layout/chevron2"/>
    <dgm:cxn modelId="{D4370F1C-E9F9-4C82-AFFB-172E42DAE12F}" type="presParOf" srcId="{0A27B92E-152B-4374-8BD9-A3CC129F14AC}" destId="{AA14001E-2DA3-4999-AD20-608B5E0A016C}" srcOrd="1" destOrd="0" presId="urn:microsoft.com/office/officeart/2005/8/layout/chevron2"/>
    <dgm:cxn modelId="{CA6C4B24-01EB-4532-AEDC-86135DD6A703}" type="presParOf" srcId="{EE835346-D4C5-4AE0-8ADB-CE8A4887DAC7}" destId="{83E64176-B652-488E-9FD1-3696A1FD2722}" srcOrd="3" destOrd="0" presId="urn:microsoft.com/office/officeart/2005/8/layout/chevron2"/>
    <dgm:cxn modelId="{C9398487-DE7E-4C63-92DA-B4849587DA17}" type="presParOf" srcId="{EE835346-D4C5-4AE0-8ADB-CE8A4887DAC7}" destId="{6AD2A319-9660-4656-BDF9-2275644F7C30}" srcOrd="4" destOrd="0" presId="urn:microsoft.com/office/officeart/2005/8/layout/chevron2"/>
    <dgm:cxn modelId="{60613EA6-3335-45AE-A005-B6C8A6718863}" type="presParOf" srcId="{6AD2A319-9660-4656-BDF9-2275644F7C30}" destId="{BC343A42-B63A-48B3-B969-213CC8860425}" srcOrd="0" destOrd="0" presId="urn:microsoft.com/office/officeart/2005/8/layout/chevron2"/>
    <dgm:cxn modelId="{863BDFE9-3731-4984-96C0-0510B78E22AE}" type="presParOf" srcId="{6AD2A319-9660-4656-BDF9-2275644F7C30}" destId="{45B683BC-70FF-49C1-9DA7-47F0D5341A8A}" srcOrd="1" destOrd="0" presId="urn:microsoft.com/office/officeart/2005/8/layout/chevron2"/>
    <dgm:cxn modelId="{4250E3E2-06CF-4380-A993-3670A941DB0B}" type="presParOf" srcId="{EE835346-D4C5-4AE0-8ADB-CE8A4887DAC7}" destId="{F346E029-9137-4A28-8D52-CDBC8E3DB2D7}" srcOrd="5" destOrd="0" presId="urn:microsoft.com/office/officeart/2005/8/layout/chevron2"/>
    <dgm:cxn modelId="{5DB11CB2-88CC-4B52-A284-D3371E315602}" type="presParOf" srcId="{EE835346-D4C5-4AE0-8ADB-CE8A4887DAC7}" destId="{73D32C45-FEA8-49FC-830E-4BBEAD377FD9}" srcOrd="6" destOrd="0" presId="urn:microsoft.com/office/officeart/2005/8/layout/chevron2"/>
    <dgm:cxn modelId="{701CC499-2A60-4FA6-949C-E0ACAFEDBD98}" type="presParOf" srcId="{73D32C45-FEA8-49FC-830E-4BBEAD377FD9}" destId="{72578BD1-38F3-48EA-A671-532D29400FC8}" srcOrd="0" destOrd="0" presId="urn:microsoft.com/office/officeart/2005/8/layout/chevron2"/>
    <dgm:cxn modelId="{F56D5A81-4851-4D6A-A8E6-6A478F055796}" type="presParOf" srcId="{73D32C45-FEA8-49FC-830E-4BBEAD377FD9}" destId="{61FA9659-CA13-414E-A864-41F47EFA7FE2}" srcOrd="1" destOrd="0" presId="urn:microsoft.com/office/officeart/2005/8/layout/chevron2"/>
    <dgm:cxn modelId="{793C5480-CDAB-4474-A750-B3F43D705A93}" type="presParOf" srcId="{EE835346-D4C5-4AE0-8ADB-CE8A4887DAC7}" destId="{BF58AEE9-99FD-4E20-B035-131E46C80746}" srcOrd="7" destOrd="0" presId="urn:microsoft.com/office/officeart/2005/8/layout/chevron2"/>
    <dgm:cxn modelId="{0F4B6670-361C-495A-AFDB-BBBDA7D363FA}" type="presParOf" srcId="{EE835346-D4C5-4AE0-8ADB-CE8A4887DAC7}" destId="{3D0A75CC-557F-4ED4-8E7D-54737AE0BF99}" srcOrd="8" destOrd="0" presId="urn:microsoft.com/office/officeart/2005/8/layout/chevron2"/>
    <dgm:cxn modelId="{F9A042D5-5699-47E0-A98B-EB22B6703CBE}" type="presParOf" srcId="{3D0A75CC-557F-4ED4-8E7D-54737AE0BF99}" destId="{FF97E3CC-588F-4422-BB39-C5B5225D4E17}" srcOrd="0" destOrd="0" presId="urn:microsoft.com/office/officeart/2005/8/layout/chevron2"/>
    <dgm:cxn modelId="{E9E6156E-1275-45B3-90BD-BE86E4EABF5F}" type="presParOf" srcId="{3D0A75CC-557F-4ED4-8E7D-54737AE0BF99}" destId="{0F7E7F07-A0EA-490A-A7AF-333D54F4AB27}" srcOrd="1" destOrd="0" presId="urn:microsoft.com/office/officeart/2005/8/layout/chevron2"/>
    <dgm:cxn modelId="{A1619148-60AE-47C8-A9F7-B895DF4A51C2}" type="presParOf" srcId="{EE835346-D4C5-4AE0-8ADB-CE8A4887DAC7}" destId="{ECA2E8D0-3C11-454F-9B0B-B4AFF68CEAC7}" srcOrd="9" destOrd="0" presId="urn:microsoft.com/office/officeart/2005/8/layout/chevron2"/>
    <dgm:cxn modelId="{4568F72B-3C80-497C-8858-71B9F3EA35F8}" type="presParOf" srcId="{EE835346-D4C5-4AE0-8ADB-CE8A4887DAC7}" destId="{7992C05B-E366-4A4E-8EFC-1F0658B581FD}" srcOrd="10" destOrd="0" presId="urn:microsoft.com/office/officeart/2005/8/layout/chevron2"/>
    <dgm:cxn modelId="{454D195A-DE24-440D-8F8D-803619EEA1CE}" type="presParOf" srcId="{7992C05B-E366-4A4E-8EFC-1F0658B581FD}" destId="{F5F662DA-9F83-49E8-B83C-2C863A72929C}" srcOrd="0" destOrd="0" presId="urn:microsoft.com/office/officeart/2005/8/layout/chevron2"/>
    <dgm:cxn modelId="{580110C3-403B-4BB2-8804-39AEF8D89244}" type="presParOf" srcId="{7992C05B-E366-4A4E-8EFC-1F0658B581FD}" destId="{5B644D9E-8141-44A6-A428-C9EE1E0E9A72}" srcOrd="1" destOrd="0" presId="urn:microsoft.com/office/officeart/2005/8/layout/chevron2"/>
    <dgm:cxn modelId="{0CE567C9-2395-494A-A9EC-A5AA26182FE1}" type="presParOf" srcId="{EE835346-D4C5-4AE0-8ADB-CE8A4887DAC7}" destId="{93A274A8-D028-4E06-A6CA-60E6E7FC2963}" srcOrd="11" destOrd="0" presId="urn:microsoft.com/office/officeart/2005/8/layout/chevron2"/>
    <dgm:cxn modelId="{BD7B2CA4-4BC7-4A34-837A-9536EFC50418}" type="presParOf" srcId="{EE835346-D4C5-4AE0-8ADB-CE8A4887DAC7}" destId="{25E04502-C8CC-4171-9697-9AD413CC5971}" srcOrd="12" destOrd="0" presId="urn:microsoft.com/office/officeart/2005/8/layout/chevron2"/>
    <dgm:cxn modelId="{FAD6AC44-E1B6-45B7-8066-5280EACCC0E5}" type="presParOf" srcId="{25E04502-C8CC-4171-9697-9AD413CC5971}" destId="{47B821EF-583B-4CD7-AE40-D46EFFF75FE4}" srcOrd="0" destOrd="0" presId="urn:microsoft.com/office/officeart/2005/8/layout/chevron2"/>
    <dgm:cxn modelId="{34201079-D98E-4BFF-BBB3-CE7C568DF2DF}" type="presParOf" srcId="{25E04502-C8CC-4171-9697-9AD413CC5971}" destId="{E608CEC8-3326-48A2-8D06-1F148AEA272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E3DB6-4B3E-463E-96AE-24FCFE2BBFBD}">
      <dsp:nvSpPr>
        <dsp:cNvPr id="0" name=""/>
        <dsp:cNvSpPr/>
      </dsp:nvSpPr>
      <dsp:spPr>
        <a:xfrm>
          <a:off x="0" y="0"/>
          <a:ext cx="4970833" cy="4970833"/>
        </a:xfrm>
        <a:prstGeom prst="triangle">
          <a:avLst/>
        </a:prstGeom>
        <a:gradFill rotWithShape="0">
          <a:gsLst>
            <a:gs pos="0">
              <a:schemeClr val="dk2">
                <a:hueOff val="0"/>
                <a:satOff val="0"/>
                <a:lumOff val="0"/>
                <a:alphaOff val="0"/>
                <a:tint val="98000"/>
                <a:shade val="25000"/>
                <a:satMod val="250000"/>
              </a:schemeClr>
            </a:gs>
            <a:gs pos="68000">
              <a:schemeClr val="dk2">
                <a:hueOff val="0"/>
                <a:satOff val="0"/>
                <a:lumOff val="0"/>
                <a:alphaOff val="0"/>
                <a:tint val="86000"/>
                <a:satMod val="115000"/>
              </a:schemeClr>
            </a:gs>
            <a:gs pos="100000">
              <a:schemeClr val="dk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dk2">
              <a:hueOff val="0"/>
              <a:satOff val="0"/>
              <a:lumOff val="0"/>
              <a:alphaOff val="0"/>
              <a:shade val="9000"/>
              <a:satMod val="105000"/>
              <a:alpha val="48000"/>
            </a:scheme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B998720-1FBF-4BCA-9AF9-8C8A6D9E4A3B}">
      <dsp:nvSpPr>
        <dsp:cNvPr id="0" name=""/>
        <dsp:cNvSpPr/>
      </dsp:nvSpPr>
      <dsp:spPr>
        <a:xfrm>
          <a:off x="2485417" y="3816572"/>
          <a:ext cx="5237099" cy="706790"/>
        </a:xfrm>
        <a:prstGeom prst="roundRect">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a:outerShdw blurRad="57150" dist="38100" dir="5400000" algn="ctr" rotWithShape="0">
            <a:schemeClr val="lt2">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u="sng" kern="1200" dirty="0" smtClean="0">
              <a:solidFill>
                <a:srgbClr val="FFC000"/>
              </a:solidFill>
              <a:latin typeface="Times New Roman" panose="02020603050405020304" pitchFamily="18" charset="0"/>
              <a:cs typeface="Times New Roman" panose="02020603050405020304" pitchFamily="18" charset="0"/>
            </a:rPr>
            <a:t>I </a:t>
          </a:r>
          <a:r>
            <a:rPr lang="sr-Cyrl-RS" sz="1800" b="1" u="sng" kern="1200" dirty="0" smtClean="0">
              <a:solidFill>
                <a:srgbClr val="FFC000"/>
              </a:solidFill>
              <a:latin typeface="Times New Roman" panose="02020603050405020304" pitchFamily="18" charset="0"/>
              <a:cs typeface="Times New Roman" panose="02020603050405020304" pitchFamily="18" charset="0"/>
            </a:rPr>
            <a:t>фаза </a:t>
          </a:r>
          <a:r>
            <a:rPr lang="sr-Cyrl-RS" sz="1800" kern="1200" dirty="0" smtClean="0">
              <a:latin typeface="Times New Roman" panose="02020603050405020304" pitchFamily="18" charset="0"/>
              <a:cs typeface="Times New Roman" panose="02020603050405020304" pitchFamily="18" charset="0"/>
            </a:rPr>
            <a:t>- планирање преноса притиска жвакања</a:t>
          </a:r>
          <a:endParaRPr lang="en-US" sz="1800" kern="1200" dirty="0"/>
        </a:p>
      </dsp:txBody>
      <dsp:txXfrm>
        <a:off x="2519920" y="3851075"/>
        <a:ext cx="5168093" cy="637784"/>
      </dsp:txXfrm>
    </dsp:sp>
    <dsp:sp modelId="{AFB6F4E9-FCDA-4FF0-8262-79428CF3CCED}">
      <dsp:nvSpPr>
        <dsp:cNvPr id="0" name=""/>
        <dsp:cNvSpPr/>
      </dsp:nvSpPr>
      <dsp:spPr>
        <a:xfrm>
          <a:off x="2424496" y="2956141"/>
          <a:ext cx="5255483" cy="706790"/>
        </a:xfrm>
        <a:prstGeom prst="roundRect">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a:outerShdw blurRad="57150" dist="38100" dir="5400000" algn="ctr" rotWithShape="0">
            <a:schemeClr val="lt2">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RS" sz="1800" b="1" u="sng" kern="1200" dirty="0" smtClean="0">
              <a:solidFill>
                <a:srgbClr val="FFC000"/>
              </a:solidFill>
              <a:latin typeface="Times New Roman" panose="02020603050405020304" pitchFamily="18" charset="0"/>
              <a:cs typeface="Times New Roman" panose="02020603050405020304" pitchFamily="18" charset="0"/>
            </a:rPr>
            <a:t>II</a:t>
          </a:r>
          <a:r>
            <a:rPr lang="en-US" sz="1800" b="1" u="sng" kern="1200" dirty="0" smtClean="0">
              <a:solidFill>
                <a:srgbClr val="FFC000"/>
              </a:solidFill>
              <a:latin typeface="Times New Roman" panose="02020603050405020304" pitchFamily="18" charset="0"/>
              <a:cs typeface="Times New Roman" panose="02020603050405020304" pitchFamily="18" charset="0"/>
            </a:rPr>
            <a:t> </a:t>
          </a:r>
          <a:r>
            <a:rPr lang="sr-Cyrl-RS" sz="1800" b="1" u="sng" kern="1200" dirty="0" smtClean="0">
              <a:solidFill>
                <a:srgbClr val="FFC000"/>
              </a:solidFill>
              <a:latin typeface="Times New Roman" panose="02020603050405020304" pitchFamily="18" charset="0"/>
              <a:cs typeface="Times New Roman" panose="02020603050405020304" pitchFamily="18" charset="0"/>
            </a:rPr>
            <a:t>фаза </a:t>
          </a:r>
          <a:r>
            <a:rPr lang="sr-Latn-RS" sz="1800" kern="1200" dirty="0" smtClean="0">
              <a:latin typeface="Times New Roman" panose="02020603050405020304" pitchFamily="18" charset="0"/>
              <a:cs typeface="Times New Roman" panose="02020603050405020304" pitchFamily="18" charset="0"/>
            </a:rPr>
            <a:t>-</a:t>
          </a:r>
          <a:r>
            <a:rPr lang="sr-Cyrl-RS" sz="1800" kern="1200" dirty="0" smtClean="0">
              <a:latin typeface="Times New Roman" panose="02020603050405020304" pitchFamily="18" charset="0"/>
              <a:cs typeface="Times New Roman" panose="02020603050405020304" pitchFamily="18" charset="0"/>
            </a:rPr>
            <a:t> планирање мале спојнице</a:t>
          </a:r>
          <a:endParaRPr lang="en-US" sz="1800" kern="1200" dirty="0"/>
        </a:p>
      </dsp:txBody>
      <dsp:txXfrm>
        <a:off x="2458999" y="2990644"/>
        <a:ext cx="5186477" cy="637784"/>
      </dsp:txXfrm>
    </dsp:sp>
    <dsp:sp modelId="{FAB78910-524A-4483-BD23-3EB103E7F3E3}">
      <dsp:nvSpPr>
        <dsp:cNvPr id="0" name=""/>
        <dsp:cNvSpPr/>
      </dsp:nvSpPr>
      <dsp:spPr>
        <a:xfrm>
          <a:off x="2425110" y="2097575"/>
          <a:ext cx="5269248" cy="706790"/>
        </a:xfrm>
        <a:prstGeom prst="roundRect">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a:outerShdw blurRad="57150" dist="38100" dir="5400000" algn="ctr" rotWithShape="0">
            <a:schemeClr val="lt2">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RS" sz="1800" b="1" u="sng" kern="1200" dirty="0" smtClean="0">
              <a:solidFill>
                <a:srgbClr val="FFC000"/>
              </a:solidFill>
              <a:latin typeface="Times New Roman" panose="02020603050405020304" pitchFamily="18" charset="0"/>
              <a:cs typeface="Times New Roman" panose="02020603050405020304" pitchFamily="18" charset="0"/>
            </a:rPr>
            <a:t>III </a:t>
          </a:r>
          <a:r>
            <a:rPr lang="sr-Cyrl-RS" sz="1800" b="1" u="sng" kern="1200" dirty="0" smtClean="0">
              <a:solidFill>
                <a:srgbClr val="FFC000"/>
              </a:solidFill>
              <a:latin typeface="Times New Roman" panose="02020603050405020304" pitchFamily="18" charset="0"/>
              <a:cs typeface="Times New Roman" panose="02020603050405020304" pitchFamily="18" charset="0"/>
            </a:rPr>
            <a:t>фаза</a:t>
          </a:r>
          <a:r>
            <a:rPr lang="sr-Latn-RS" sz="1800" b="1" u="sng" kern="1200" dirty="0" smtClean="0">
              <a:solidFill>
                <a:srgbClr val="FFC000"/>
              </a:solidFill>
              <a:latin typeface="Times New Roman" panose="02020603050405020304" pitchFamily="18" charset="0"/>
              <a:cs typeface="Times New Roman" panose="02020603050405020304" pitchFamily="18" charset="0"/>
            </a:rPr>
            <a:t> </a:t>
          </a:r>
          <a:r>
            <a:rPr lang="sr-Latn-RS" sz="1800" kern="1200" dirty="0" smtClean="0">
              <a:latin typeface="Times New Roman" panose="02020603050405020304" pitchFamily="18" charset="0"/>
              <a:cs typeface="Times New Roman" panose="02020603050405020304" pitchFamily="18" charset="0"/>
            </a:rPr>
            <a:t>– </a:t>
          </a:r>
          <a:r>
            <a:rPr lang="sr-Cyrl-RS" sz="1800" kern="1200" dirty="0" smtClean="0">
              <a:latin typeface="Times New Roman" panose="02020603050405020304" pitchFamily="18" charset="0"/>
              <a:cs typeface="Times New Roman" panose="02020603050405020304" pitchFamily="18" charset="0"/>
            </a:rPr>
            <a:t>планирање ретенције и стабилизације</a:t>
          </a:r>
          <a:endParaRPr lang="en-US" sz="1800" kern="1200" dirty="0"/>
        </a:p>
      </dsp:txBody>
      <dsp:txXfrm>
        <a:off x="2459613" y="2132078"/>
        <a:ext cx="5200242" cy="637784"/>
      </dsp:txXfrm>
    </dsp:sp>
    <dsp:sp modelId="{3242EAD0-4CB0-463F-A0B7-30B14760CED4}">
      <dsp:nvSpPr>
        <dsp:cNvPr id="0" name=""/>
        <dsp:cNvSpPr/>
      </dsp:nvSpPr>
      <dsp:spPr>
        <a:xfrm>
          <a:off x="2395109" y="1277921"/>
          <a:ext cx="5299264" cy="706790"/>
        </a:xfrm>
        <a:prstGeom prst="roundRect">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a:outerShdw blurRad="57150" dist="38100" dir="5400000" algn="ctr" rotWithShape="0">
            <a:schemeClr val="lt2">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RS" sz="1800" b="1" u="sng" kern="1200" dirty="0" smtClean="0">
              <a:solidFill>
                <a:srgbClr val="FFC000"/>
              </a:solidFill>
              <a:latin typeface="Times New Roman" panose="02020603050405020304" pitchFamily="18" charset="0"/>
              <a:cs typeface="Times New Roman" panose="02020603050405020304" pitchFamily="18" charset="0"/>
            </a:rPr>
            <a:t>IV </a:t>
          </a:r>
          <a:r>
            <a:rPr lang="sr-Cyrl-RS" sz="1800" b="1" u="sng" kern="1200" dirty="0" smtClean="0">
              <a:solidFill>
                <a:srgbClr val="FFC000"/>
              </a:solidFill>
              <a:latin typeface="Times New Roman" panose="02020603050405020304" pitchFamily="18" charset="0"/>
              <a:cs typeface="Times New Roman" panose="02020603050405020304" pitchFamily="18" charset="0"/>
            </a:rPr>
            <a:t>фаза </a:t>
          </a:r>
          <a:r>
            <a:rPr lang="sr-Cyrl-RS" sz="1800" kern="1200" dirty="0" smtClean="0">
              <a:latin typeface="Times New Roman" panose="02020603050405020304" pitchFamily="18" charset="0"/>
              <a:cs typeface="Times New Roman" panose="02020603050405020304" pitchFamily="18" charset="0"/>
            </a:rPr>
            <a:t>- планирање протезних седала</a:t>
          </a:r>
          <a:endParaRPr lang="en-US" sz="1800" kern="1200" dirty="0" smtClean="0">
            <a:latin typeface="Times New Roman" panose="02020603050405020304" pitchFamily="18" charset="0"/>
            <a:cs typeface="Times New Roman" panose="02020603050405020304" pitchFamily="18" charset="0"/>
          </a:endParaRPr>
        </a:p>
      </dsp:txBody>
      <dsp:txXfrm>
        <a:off x="2429612" y="1312424"/>
        <a:ext cx="5230258" cy="637784"/>
      </dsp:txXfrm>
    </dsp:sp>
    <dsp:sp modelId="{4AC41234-725A-4B10-A670-2CA5B81CE389}">
      <dsp:nvSpPr>
        <dsp:cNvPr id="0" name=""/>
        <dsp:cNvSpPr/>
      </dsp:nvSpPr>
      <dsp:spPr>
        <a:xfrm>
          <a:off x="2356175" y="438815"/>
          <a:ext cx="5318715" cy="706790"/>
        </a:xfrm>
        <a:prstGeom prst="roundRect">
          <a:avLst/>
        </a:prstGeom>
        <a:solidFill>
          <a:schemeClr val="lt2">
            <a:alpha val="90000"/>
            <a:hueOff val="0"/>
            <a:satOff val="0"/>
            <a:lumOff val="0"/>
            <a:alphaOff val="0"/>
          </a:schemeClr>
        </a:solidFill>
        <a:ln w="9525" cap="flat" cmpd="sng" algn="ctr">
          <a:solidFill>
            <a:schemeClr val="dk2">
              <a:hueOff val="0"/>
              <a:satOff val="0"/>
              <a:lumOff val="0"/>
              <a:alphaOff val="0"/>
            </a:schemeClr>
          </a:solidFill>
          <a:prstDash val="solid"/>
        </a:ln>
        <a:effectLst>
          <a:outerShdw blurRad="57150" dist="38100" dir="5400000" algn="ctr" rotWithShape="0">
            <a:schemeClr val="lt2">
              <a:alpha val="90000"/>
              <a:hueOff val="0"/>
              <a:satOff val="0"/>
              <a:lumOff val="0"/>
              <a:alphaOff val="0"/>
              <a:shade val="9000"/>
              <a:satMod val="105000"/>
              <a:alpha val="48000"/>
            </a:scheme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u="sng" kern="1200" dirty="0" smtClean="0">
              <a:solidFill>
                <a:srgbClr val="FFC000"/>
              </a:solidFill>
              <a:latin typeface="Times New Roman" panose="02020603050405020304" pitchFamily="18" charset="0"/>
              <a:cs typeface="Times New Roman" panose="02020603050405020304" pitchFamily="18" charset="0"/>
            </a:rPr>
            <a:t>V </a:t>
          </a:r>
          <a:r>
            <a:rPr lang="sr-Cyrl-RS" sz="1800" b="1" u="sng" kern="1200" dirty="0" smtClean="0">
              <a:solidFill>
                <a:srgbClr val="FFC000"/>
              </a:solidFill>
              <a:latin typeface="Times New Roman" panose="02020603050405020304" pitchFamily="18" charset="0"/>
              <a:cs typeface="Times New Roman" panose="02020603050405020304" pitchFamily="18" charset="0"/>
            </a:rPr>
            <a:t>фаза </a:t>
          </a:r>
          <a:r>
            <a:rPr lang="sr-Cyrl-RS" sz="1800" kern="1200" dirty="0" smtClean="0">
              <a:latin typeface="Times New Roman" panose="02020603050405020304" pitchFamily="18" charset="0"/>
              <a:cs typeface="Times New Roman" panose="02020603050405020304" pitchFamily="18" charset="0"/>
            </a:rPr>
            <a:t>– планирање великих спојница</a:t>
          </a:r>
          <a:endParaRPr lang="en-US" sz="1800" kern="1200" dirty="0">
            <a:latin typeface="Times New Roman" panose="02020603050405020304" pitchFamily="18" charset="0"/>
            <a:cs typeface="Times New Roman" panose="02020603050405020304" pitchFamily="18" charset="0"/>
          </a:endParaRPr>
        </a:p>
      </dsp:txBody>
      <dsp:txXfrm>
        <a:off x="2390678" y="473318"/>
        <a:ext cx="5249709" cy="6377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54AD8B-0F58-417D-BFCB-BBAADE750B60}">
      <dsp:nvSpPr>
        <dsp:cNvPr id="0" name=""/>
        <dsp:cNvSpPr/>
      </dsp:nvSpPr>
      <dsp:spPr>
        <a:xfrm>
          <a:off x="0" y="282920"/>
          <a:ext cx="4648200" cy="4032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356069A-E779-4311-9A3B-1052187FAA88}">
      <dsp:nvSpPr>
        <dsp:cNvPr id="0" name=""/>
        <dsp:cNvSpPr/>
      </dsp:nvSpPr>
      <dsp:spPr>
        <a:xfrm>
          <a:off x="232410" y="46760"/>
          <a:ext cx="3253740" cy="4723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984" tIns="0" rIns="122984" bIns="0" numCol="1" spcCol="1270" anchor="ctr" anchorCtr="0">
          <a:noAutofit/>
        </a:bodyPr>
        <a:lstStyle/>
        <a:p>
          <a:pPr lvl="0" algn="l" defTabSz="711200">
            <a:lnSpc>
              <a:spcPct val="90000"/>
            </a:lnSpc>
            <a:spcBef>
              <a:spcPct val="0"/>
            </a:spcBef>
            <a:spcAft>
              <a:spcPct val="35000"/>
            </a:spcAft>
          </a:pPr>
          <a:r>
            <a:rPr lang="sr-Cyrl-RS" sz="1600" kern="1200" dirty="0" smtClean="0">
              <a:latin typeface="Times New Roman" pitchFamily="18" charset="0"/>
              <a:cs typeface="Times New Roman" pitchFamily="18" charset="0"/>
            </a:rPr>
            <a:t>Средишње или централно оптерећење</a:t>
          </a:r>
          <a:endParaRPr lang="en-US" sz="1600" kern="1200" dirty="0">
            <a:latin typeface="Times New Roman" pitchFamily="18" charset="0"/>
            <a:cs typeface="Times New Roman" pitchFamily="18" charset="0"/>
          </a:endParaRPr>
        </a:p>
      </dsp:txBody>
      <dsp:txXfrm>
        <a:off x="255467" y="69817"/>
        <a:ext cx="3207626" cy="426206"/>
      </dsp:txXfrm>
    </dsp:sp>
    <dsp:sp modelId="{651A9123-A7FA-44D5-899A-B48DE05FD64D}">
      <dsp:nvSpPr>
        <dsp:cNvPr id="0" name=""/>
        <dsp:cNvSpPr/>
      </dsp:nvSpPr>
      <dsp:spPr>
        <a:xfrm>
          <a:off x="0" y="1008680"/>
          <a:ext cx="4648200" cy="4032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FFAB9F-DD31-4129-8A45-DFA5FF47DA93}">
      <dsp:nvSpPr>
        <dsp:cNvPr id="0" name=""/>
        <dsp:cNvSpPr/>
      </dsp:nvSpPr>
      <dsp:spPr>
        <a:xfrm>
          <a:off x="232410" y="772520"/>
          <a:ext cx="3253740" cy="4723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984" tIns="0" rIns="122984" bIns="0" numCol="1" spcCol="1270" anchor="ctr" anchorCtr="0">
          <a:noAutofit/>
        </a:bodyPr>
        <a:lstStyle/>
        <a:p>
          <a:pPr lvl="0" algn="l" defTabSz="711200">
            <a:lnSpc>
              <a:spcPct val="90000"/>
            </a:lnSpc>
            <a:spcBef>
              <a:spcPct val="0"/>
            </a:spcBef>
            <a:spcAft>
              <a:spcPct val="35000"/>
            </a:spcAft>
          </a:pPr>
          <a:r>
            <a:rPr lang="sr-Cyrl-RS" sz="1600" kern="1200" dirty="0" smtClean="0">
              <a:latin typeface="Times New Roman" pitchFamily="18" charset="0"/>
              <a:cs typeface="Times New Roman" pitchFamily="18" charset="0"/>
            </a:rPr>
            <a:t>Сагитално или оптерећење изван центра (слика)</a:t>
          </a:r>
          <a:endParaRPr lang="en-US" sz="1600" kern="1200" dirty="0">
            <a:latin typeface="Times New Roman" pitchFamily="18" charset="0"/>
            <a:cs typeface="Times New Roman" pitchFamily="18" charset="0"/>
          </a:endParaRPr>
        </a:p>
      </dsp:txBody>
      <dsp:txXfrm>
        <a:off x="255467" y="795577"/>
        <a:ext cx="3207626" cy="426206"/>
      </dsp:txXfrm>
    </dsp:sp>
    <dsp:sp modelId="{CED5B774-F33D-4763-8896-ED9F96C15ACD}">
      <dsp:nvSpPr>
        <dsp:cNvPr id="0" name=""/>
        <dsp:cNvSpPr/>
      </dsp:nvSpPr>
      <dsp:spPr>
        <a:xfrm>
          <a:off x="0" y="1734440"/>
          <a:ext cx="4648200" cy="403200"/>
        </a:xfrm>
        <a:prstGeom prst="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74B193-F8AD-431C-BC09-108FBC632BE2}">
      <dsp:nvSpPr>
        <dsp:cNvPr id="0" name=""/>
        <dsp:cNvSpPr/>
      </dsp:nvSpPr>
      <dsp:spPr>
        <a:xfrm>
          <a:off x="232410" y="1498280"/>
          <a:ext cx="3253740" cy="4723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984" tIns="0" rIns="122984" bIns="0" numCol="1" spcCol="1270" anchor="ctr" anchorCtr="0">
          <a:noAutofit/>
        </a:bodyPr>
        <a:lstStyle/>
        <a:p>
          <a:pPr lvl="0" algn="l" defTabSz="711200">
            <a:lnSpc>
              <a:spcPct val="90000"/>
            </a:lnSpc>
            <a:spcBef>
              <a:spcPct val="0"/>
            </a:spcBef>
            <a:spcAft>
              <a:spcPct val="35000"/>
            </a:spcAft>
          </a:pPr>
          <a:r>
            <a:rPr lang="sr-Cyrl-RS" sz="1600" kern="1200" dirty="0" smtClean="0">
              <a:latin typeface="Times New Roman" pitchFamily="18" charset="0"/>
              <a:cs typeface="Times New Roman" pitchFamily="18" charset="0"/>
            </a:rPr>
            <a:t>Латерално-ексцентрично или у спољној трећини протезне базе</a:t>
          </a:r>
          <a:endParaRPr lang="en-US" sz="1600" kern="1200" dirty="0">
            <a:latin typeface="Times New Roman" pitchFamily="18" charset="0"/>
            <a:cs typeface="Times New Roman" pitchFamily="18" charset="0"/>
          </a:endParaRPr>
        </a:p>
      </dsp:txBody>
      <dsp:txXfrm>
        <a:off x="255467" y="1521337"/>
        <a:ext cx="3207626" cy="4262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5CEDA-9CD1-4535-A04F-B305F72D4AC2}">
      <dsp:nvSpPr>
        <dsp:cNvPr id="0" name=""/>
        <dsp:cNvSpPr/>
      </dsp:nvSpPr>
      <dsp:spPr>
        <a:xfrm rot="5400000">
          <a:off x="-110263" y="113765"/>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dirty="0">
            <a:latin typeface="Times New Roman" panose="02020603050405020304" pitchFamily="18" charset="0"/>
            <a:cs typeface="Times New Roman" panose="02020603050405020304" pitchFamily="18" charset="0"/>
          </a:endParaRPr>
        </a:p>
      </dsp:txBody>
      <dsp:txXfrm rot="-5400000">
        <a:off x="2" y="260784"/>
        <a:ext cx="514565" cy="220528"/>
      </dsp:txXfrm>
    </dsp:sp>
    <dsp:sp modelId="{E4E72902-A48F-4730-A1DF-73BF665EBCCF}">
      <dsp:nvSpPr>
        <dsp:cNvPr id="0" name=""/>
        <dsp:cNvSpPr/>
      </dsp:nvSpPr>
      <dsp:spPr>
        <a:xfrm rot="5400000">
          <a:off x="3447377" y="-2929311"/>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dirty="0" smtClean="0">
              <a:latin typeface="Times New Roman" pitchFamily="18" charset="0"/>
              <a:cs typeface="Times New Roman" pitchFamily="18" charset="0"/>
            </a:rPr>
            <a:t>Повећана мобилност зуба код хоризонталне разградње кости</a:t>
          </a:r>
          <a:endParaRPr lang="en-US" sz="1400" kern="1200" dirty="0">
            <a:latin typeface="Times New Roman" pitchFamily="18" charset="0"/>
            <a:cs typeface="Times New Roman" pitchFamily="18" charset="0"/>
          </a:endParaRPr>
        </a:p>
      </dsp:txBody>
      <dsp:txXfrm rot="-5400000">
        <a:off x="514565" y="26826"/>
        <a:ext cx="6320110" cy="431160"/>
      </dsp:txXfrm>
    </dsp:sp>
    <dsp:sp modelId="{0E7C1A67-5249-4B75-A9EC-1E64A63C29A5}">
      <dsp:nvSpPr>
        <dsp:cNvPr id="0" name=""/>
        <dsp:cNvSpPr/>
      </dsp:nvSpPr>
      <dsp:spPr>
        <a:xfrm rot="5400000">
          <a:off x="-110263" y="764064"/>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dirty="0">
            <a:latin typeface="Times New Roman" panose="02020603050405020304" pitchFamily="18" charset="0"/>
            <a:cs typeface="Times New Roman" panose="02020603050405020304" pitchFamily="18" charset="0"/>
          </a:endParaRPr>
        </a:p>
      </dsp:txBody>
      <dsp:txXfrm rot="-5400000">
        <a:off x="2" y="911083"/>
        <a:ext cx="514565" cy="220528"/>
      </dsp:txXfrm>
    </dsp:sp>
    <dsp:sp modelId="{AA14001E-2DA3-4999-AD20-608B5E0A016C}">
      <dsp:nvSpPr>
        <dsp:cNvPr id="0" name=""/>
        <dsp:cNvSpPr/>
      </dsp:nvSpPr>
      <dsp:spPr>
        <a:xfrm rot="5400000">
          <a:off x="3447377" y="-2279011"/>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dirty="0" smtClean="0">
              <a:latin typeface="Times New Roman" pitchFamily="18" charset="0"/>
              <a:cs typeface="Times New Roman" pitchFamily="18" charset="0"/>
            </a:rPr>
            <a:t>Вертикална разградња кости је прогностички неповољнији знак од хоризонталне разградње</a:t>
          </a:r>
          <a:endParaRPr lang="en-US" sz="1400" kern="1200" dirty="0">
            <a:latin typeface="Times New Roman" pitchFamily="18" charset="0"/>
            <a:cs typeface="Times New Roman" pitchFamily="18" charset="0"/>
          </a:endParaRPr>
        </a:p>
      </dsp:txBody>
      <dsp:txXfrm rot="-5400000">
        <a:off x="514565" y="677126"/>
        <a:ext cx="6320110" cy="431160"/>
      </dsp:txXfrm>
    </dsp:sp>
    <dsp:sp modelId="{BC343A42-B63A-48B3-B969-213CC8860425}">
      <dsp:nvSpPr>
        <dsp:cNvPr id="0" name=""/>
        <dsp:cNvSpPr/>
      </dsp:nvSpPr>
      <dsp:spPr>
        <a:xfrm rot="5400000">
          <a:off x="-110263" y="1414363"/>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dirty="0">
            <a:latin typeface="Times New Roman" panose="02020603050405020304" pitchFamily="18" charset="0"/>
            <a:cs typeface="Times New Roman" panose="02020603050405020304" pitchFamily="18" charset="0"/>
          </a:endParaRPr>
        </a:p>
      </dsp:txBody>
      <dsp:txXfrm rot="-5400000">
        <a:off x="2" y="1561382"/>
        <a:ext cx="514565" cy="220528"/>
      </dsp:txXfrm>
    </dsp:sp>
    <dsp:sp modelId="{45B683BC-70FF-49C1-9DA7-47F0D5341A8A}">
      <dsp:nvSpPr>
        <dsp:cNvPr id="0" name=""/>
        <dsp:cNvSpPr/>
      </dsp:nvSpPr>
      <dsp:spPr>
        <a:xfrm rot="5400000">
          <a:off x="3447377" y="-1628712"/>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dirty="0" smtClean="0">
              <a:latin typeface="Times New Roman" pitchFamily="18" charset="0"/>
              <a:cs typeface="Times New Roman" pitchFamily="18" charset="0"/>
            </a:rPr>
            <a:t>Интрарадикуларна остеолиза код вишекорених зуба</a:t>
          </a:r>
          <a:endParaRPr lang="en-US" sz="1400" kern="1200" dirty="0">
            <a:latin typeface="Times New Roman" pitchFamily="18" charset="0"/>
            <a:cs typeface="Times New Roman" pitchFamily="18" charset="0"/>
          </a:endParaRPr>
        </a:p>
      </dsp:txBody>
      <dsp:txXfrm rot="-5400000">
        <a:off x="514565" y="1327425"/>
        <a:ext cx="6320110" cy="431160"/>
      </dsp:txXfrm>
    </dsp:sp>
    <dsp:sp modelId="{72578BD1-38F3-48EA-A671-532D29400FC8}">
      <dsp:nvSpPr>
        <dsp:cNvPr id="0" name=""/>
        <dsp:cNvSpPr/>
      </dsp:nvSpPr>
      <dsp:spPr>
        <a:xfrm rot="5400000">
          <a:off x="-110263" y="2064662"/>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a:latin typeface="Times New Roman" panose="02020603050405020304" pitchFamily="18" charset="0"/>
            <a:cs typeface="Times New Roman" panose="02020603050405020304" pitchFamily="18" charset="0"/>
          </a:endParaRPr>
        </a:p>
      </dsp:txBody>
      <dsp:txXfrm rot="-5400000">
        <a:off x="2" y="2211681"/>
        <a:ext cx="514565" cy="220528"/>
      </dsp:txXfrm>
    </dsp:sp>
    <dsp:sp modelId="{61FA9659-CA13-414E-A864-41F47EFA7FE2}">
      <dsp:nvSpPr>
        <dsp:cNvPr id="0" name=""/>
        <dsp:cNvSpPr/>
      </dsp:nvSpPr>
      <dsp:spPr>
        <a:xfrm rot="5400000">
          <a:off x="3447377" y="-978413"/>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smtClean="0">
              <a:latin typeface="Times New Roman" pitchFamily="18" charset="0"/>
              <a:cs typeface="Times New Roman" pitchFamily="18" charset="0"/>
            </a:rPr>
            <a:t>Периапикалне промене</a:t>
          </a:r>
          <a:endParaRPr lang="en-US" sz="1400" kern="1200">
            <a:latin typeface="Times New Roman" pitchFamily="18" charset="0"/>
            <a:cs typeface="Times New Roman" pitchFamily="18" charset="0"/>
          </a:endParaRPr>
        </a:p>
      </dsp:txBody>
      <dsp:txXfrm rot="-5400000">
        <a:off x="514565" y="1977724"/>
        <a:ext cx="6320110" cy="431160"/>
      </dsp:txXfrm>
    </dsp:sp>
    <dsp:sp modelId="{FF97E3CC-588F-4422-BB39-C5B5225D4E17}">
      <dsp:nvSpPr>
        <dsp:cNvPr id="0" name=""/>
        <dsp:cNvSpPr/>
      </dsp:nvSpPr>
      <dsp:spPr>
        <a:xfrm rot="5400000">
          <a:off x="-110263" y="2714961"/>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a:latin typeface="Times New Roman" panose="02020603050405020304" pitchFamily="18" charset="0"/>
            <a:cs typeface="Times New Roman" panose="02020603050405020304" pitchFamily="18" charset="0"/>
          </a:endParaRPr>
        </a:p>
      </dsp:txBody>
      <dsp:txXfrm rot="-5400000">
        <a:off x="2" y="2861980"/>
        <a:ext cx="514565" cy="220528"/>
      </dsp:txXfrm>
    </dsp:sp>
    <dsp:sp modelId="{0F7E7F07-A0EA-490A-A7AF-333D54F4AB27}">
      <dsp:nvSpPr>
        <dsp:cNvPr id="0" name=""/>
        <dsp:cNvSpPr/>
      </dsp:nvSpPr>
      <dsp:spPr>
        <a:xfrm rot="5400000">
          <a:off x="3447377" y="-328114"/>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smtClean="0">
              <a:latin typeface="Times New Roman" pitchFamily="18" charset="0"/>
              <a:cs typeface="Times New Roman" pitchFamily="18" charset="0"/>
            </a:rPr>
            <a:t>Одређена општа обољења, сметње у размени материја, промет воде, хормонални поремећаји и деловање неких лекова снижавају отпорност пародонталних ткива на микробиолошке и трауматске инсулте</a:t>
          </a:r>
          <a:endParaRPr lang="en-US" sz="1400" kern="1200">
            <a:latin typeface="Times New Roman" pitchFamily="18" charset="0"/>
            <a:cs typeface="Times New Roman" pitchFamily="18" charset="0"/>
          </a:endParaRPr>
        </a:p>
      </dsp:txBody>
      <dsp:txXfrm rot="-5400000">
        <a:off x="514565" y="2628023"/>
        <a:ext cx="6320110" cy="431160"/>
      </dsp:txXfrm>
    </dsp:sp>
    <dsp:sp modelId="{F5F662DA-9F83-49E8-B83C-2C863A72929C}">
      <dsp:nvSpPr>
        <dsp:cNvPr id="0" name=""/>
        <dsp:cNvSpPr/>
      </dsp:nvSpPr>
      <dsp:spPr>
        <a:xfrm rot="5400000">
          <a:off x="-110263" y="3365261"/>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a:latin typeface="Times New Roman" panose="02020603050405020304" pitchFamily="18" charset="0"/>
            <a:cs typeface="Times New Roman" panose="02020603050405020304" pitchFamily="18" charset="0"/>
          </a:endParaRPr>
        </a:p>
      </dsp:txBody>
      <dsp:txXfrm rot="-5400000">
        <a:off x="2" y="3512280"/>
        <a:ext cx="514565" cy="220528"/>
      </dsp:txXfrm>
    </dsp:sp>
    <dsp:sp modelId="{5B644D9E-8141-44A6-A428-C9EE1E0E9A72}">
      <dsp:nvSpPr>
        <dsp:cNvPr id="0" name=""/>
        <dsp:cNvSpPr/>
      </dsp:nvSpPr>
      <dsp:spPr>
        <a:xfrm rot="5400000">
          <a:off x="3447377" y="322184"/>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smtClean="0">
              <a:latin typeface="Times New Roman" pitchFamily="18" charset="0"/>
              <a:cs typeface="Times New Roman" pitchFamily="18" charset="0"/>
            </a:rPr>
            <a:t>Дубок каријес</a:t>
          </a:r>
          <a:endParaRPr lang="en-US" sz="1400" kern="1200">
            <a:latin typeface="Times New Roman" pitchFamily="18" charset="0"/>
            <a:cs typeface="Times New Roman" pitchFamily="18" charset="0"/>
          </a:endParaRPr>
        </a:p>
      </dsp:txBody>
      <dsp:txXfrm rot="-5400000">
        <a:off x="514565" y="3278322"/>
        <a:ext cx="6320110" cy="431160"/>
      </dsp:txXfrm>
    </dsp:sp>
    <dsp:sp modelId="{47B821EF-583B-4CD7-AE40-D46EFFF75FE4}">
      <dsp:nvSpPr>
        <dsp:cNvPr id="0" name=""/>
        <dsp:cNvSpPr/>
      </dsp:nvSpPr>
      <dsp:spPr>
        <a:xfrm rot="5400000">
          <a:off x="-110263" y="4015560"/>
          <a:ext cx="735093" cy="514565"/>
        </a:xfrm>
        <a:prstGeom prst="chevron">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sz="1400" kern="1200">
            <a:latin typeface="Times New Roman" panose="02020603050405020304" pitchFamily="18" charset="0"/>
            <a:cs typeface="Times New Roman" panose="02020603050405020304" pitchFamily="18" charset="0"/>
          </a:endParaRPr>
        </a:p>
      </dsp:txBody>
      <dsp:txXfrm rot="-5400000">
        <a:off x="2" y="4162579"/>
        <a:ext cx="514565" cy="220528"/>
      </dsp:txXfrm>
    </dsp:sp>
    <dsp:sp modelId="{E608CEC8-3326-48A2-8D06-1F148AEA2724}">
      <dsp:nvSpPr>
        <dsp:cNvPr id="0" name=""/>
        <dsp:cNvSpPr/>
      </dsp:nvSpPr>
      <dsp:spPr>
        <a:xfrm rot="5400000">
          <a:off x="3447377" y="972483"/>
          <a:ext cx="477810" cy="6343435"/>
        </a:xfrm>
        <a:prstGeom prst="round2Same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sr-Cyrl-RS" sz="1400" kern="1200" smtClean="0">
              <a:latin typeface="Times New Roman" pitchFamily="18" charset="0"/>
              <a:cs typeface="Times New Roman" pitchFamily="18" charset="0"/>
            </a:rPr>
            <a:t>Зуби са неповољним односом клиничке круне и корена</a:t>
          </a:r>
          <a:endParaRPr lang="en-US" sz="1400" kern="1200">
            <a:latin typeface="Times New Roman" pitchFamily="18" charset="0"/>
            <a:cs typeface="Times New Roman" pitchFamily="18" charset="0"/>
          </a:endParaRPr>
        </a:p>
      </dsp:txBody>
      <dsp:txXfrm rot="-5400000">
        <a:off x="514565" y="3928621"/>
        <a:ext cx="6320110" cy="43116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kumimoji="0" sz="1200">
                <a:latin typeface="Times New Roman" charset="0"/>
              </a:defRPr>
            </a:lvl1pPr>
          </a:lstStyle>
          <a:p>
            <a:pPr>
              <a:defRPr/>
            </a:pPr>
            <a:r>
              <a:rPr lang="en-US"/>
              <a:t>Michael O. Hamada, D.D.S.</a:t>
            </a:r>
          </a:p>
        </p:txBody>
      </p:sp>
      <p:sp>
        <p:nvSpPr>
          <p:cNvPr id="15363" name="Rectangle 3"/>
          <p:cNvSpPr>
            <a:spLocks noGrp="1" noChangeArrowheads="1"/>
          </p:cNvSpPr>
          <p:nvPr>
            <p:ph type="dt" sz="quarter" idx="1"/>
          </p:nvPr>
        </p:nvSpPr>
        <p:spPr bwMode="auto">
          <a:xfrm>
            <a:off x="38862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kumimoji="0" sz="1200">
                <a:latin typeface="Times New Roman" charset="0"/>
              </a:defRPr>
            </a:lvl1pPr>
          </a:lstStyle>
          <a:p>
            <a:pPr>
              <a:defRPr/>
            </a:pPr>
            <a:endParaRPr lang="en-US"/>
          </a:p>
        </p:txBody>
      </p:sp>
      <p:sp>
        <p:nvSpPr>
          <p:cNvPr id="15364" name="Rectangle 4"/>
          <p:cNvSpPr>
            <a:spLocks noGrp="1" noChangeArrowheads="1"/>
          </p:cNvSpPr>
          <p:nvPr>
            <p:ph type="ftr" sz="quarter" idx="2"/>
          </p:nvPr>
        </p:nvSpPr>
        <p:spPr bwMode="auto">
          <a:xfrm>
            <a:off x="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kumimoji="0" sz="1200">
                <a:latin typeface="Times New Roman" charset="0"/>
              </a:defRPr>
            </a:lvl1pPr>
          </a:lstStyle>
          <a:p>
            <a:pPr>
              <a:defRPr/>
            </a:pPr>
            <a:r>
              <a:rPr lang="en-US"/>
              <a:t>Title goes here</a:t>
            </a:r>
          </a:p>
        </p:txBody>
      </p:sp>
      <p:sp>
        <p:nvSpPr>
          <p:cNvPr id="15365" name="Rectangle 5"/>
          <p:cNvSpPr>
            <a:spLocks noGrp="1" noChangeArrowheads="1"/>
          </p:cNvSpPr>
          <p:nvPr>
            <p:ph type="sldNum" sz="quarter" idx="3"/>
          </p:nvPr>
        </p:nvSpPr>
        <p:spPr bwMode="auto">
          <a:xfrm>
            <a:off x="388620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0" sz="1200"/>
            </a:lvl1pPr>
          </a:lstStyle>
          <a:p>
            <a:fld id="{C736ABF0-F308-425C-A5C0-5D8BCEA0E32D}" type="slidenum">
              <a:rPr lang="en-US"/>
              <a:pPr/>
              <a:t>‹#›</a:t>
            </a:fld>
            <a:endParaRPr lang="en-US"/>
          </a:p>
        </p:txBody>
      </p:sp>
    </p:spTree>
    <p:extLst>
      <p:ext uri="{BB962C8B-B14F-4D97-AF65-F5344CB8AC3E}">
        <p14:creationId xmlns:p14="http://schemas.microsoft.com/office/powerpoint/2010/main" val="679693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kumimoji="0" sz="1200">
                <a:latin typeface="Times New Roman" charset="0"/>
              </a:defRPr>
            </a:lvl1pPr>
          </a:lstStyle>
          <a:p>
            <a:pPr>
              <a:defRPr/>
            </a:pPr>
            <a:endParaRPr lang="en-US"/>
          </a:p>
        </p:txBody>
      </p:sp>
      <p:sp>
        <p:nvSpPr>
          <p:cNvPr id="6553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kumimoji="0"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kumimoji="0"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kumimoji="0" sz="1200"/>
            </a:lvl1pPr>
          </a:lstStyle>
          <a:p>
            <a:fld id="{A15E68E8-E8E8-4260-A4B2-3BAAB745A9FC}" type="slidenum">
              <a:rPr lang="en-US"/>
              <a:pPr/>
              <a:t>‹#›</a:t>
            </a:fld>
            <a:endParaRPr lang="en-US"/>
          </a:p>
        </p:txBody>
      </p:sp>
    </p:spTree>
    <p:extLst>
      <p:ext uri="{BB962C8B-B14F-4D97-AF65-F5344CB8AC3E}">
        <p14:creationId xmlns:p14="http://schemas.microsoft.com/office/powerpoint/2010/main" val="25169670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0488EEC-5E65-494F-899B-0248E41F3699}" type="slidenum">
              <a:rPr lang="en-US" smtClean="0"/>
              <a:pPr/>
              <a:t>1</a:t>
            </a:fld>
            <a:endParaRPr lang="en-US"/>
          </a:p>
        </p:txBody>
      </p:sp>
    </p:spTree>
    <p:extLst>
      <p:ext uri="{BB962C8B-B14F-4D97-AF65-F5344CB8AC3E}">
        <p14:creationId xmlns:p14="http://schemas.microsoft.com/office/powerpoint/2010/main" val="1785728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15E68E8-E8E8-4260-A4B2-3BAAB745A9FC}" type="slidenum">
              <a:rPr lang="en-US" smtClean="0"/>
              <a:pPr/>
              <a:t>3</a:t>
            </a:fld>
            <a:endParaRPr lang="en-US"/>
          </a:p>
        </p:txBody>
      </p:sp>
    </p:spTree>
    <p:extLst>
      <p:ext uri="{BB962C8B-B14F-4D97-AF65-F5344CB8AC3E}">
        <p14:creationId xmlns:p14="http://schemas.microsoft.com/office/powerpoint/2010/main" val="1412591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3A9D13-A2F3-445E-9226-200FF9F4E3FB}" type="slidenum">
              <a:rPr lang="en-US" smtClean="0"/>
              <a:pPr/>
              <a:t>8</a:t>
            </a:fld>
            <a:endParaRPr lang="en-US"/>
          </a:p>
        </p:txBody>
      </p:sp>
    </p:spTree>
    <p:extLst>
      <p:ext uri="{BB962C8B-B14F-4D97-AF65-F5344CB8AC3E}">
        <p14:creationId xmlns:p14="http://schemas.microsoft.com/office/powerpoint/2010/main" val="2988413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3A9D13-A2F3-445E-9226-200FF9F4E3FB}" type="slidenum">
              <a:rPr lang="en-US" smtClean="0"/>
              <a:pPr/>
              <a:t>10</a:t>
            </a:fld>
            <a:endParaRPr lang="en-US"/>
          </a:p>
        </p:txBody>
      </p:sp>
    </p:spTree>
    <p:extLst>
      <p:ext uri="{BB962C8B-B14F-4D97-AF65-F5344CB8AC3E}">
        <p14:creationId xmlns:p14="http://schemas.microsoft.com/office/powerpoint/2010/main" val="1133140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3A9D13-A2F3-445E-9226-200FF9F4E3FB}" type="slidenum">
              <a:rPr lang="en-US" smtClean="0"/>
              <a:pPr/>
              <a:t>12</a:t>
            </a:fld>
            <a:endParaRPr lang="en-US"/>
          </a:p>
        </p:txBody>
      </p:sp>
    </p:spTree>
    <p:extLst>
      <p:ext uri="{BB962C8B-B14F-4D97-AF65-F5344CB8AC3E}">
        <p14:creationId xmlns:p14="http://schemas.microsoft.com/office/powerpoint/2010/main" val="1360594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15E68E8-E8E8-4260-A4B2-3BAAB745A9FC}" type="slidenum">
              <a:rPr lang="en-US" smtClean="0"/>
              <a:pPr/>
              <a:t>15</a:t>
            </a:fld>
            <a:endParaRPr lang="en-US"/>
          </a:p>
        </p:txBody>
      </p:sp>
    </p:spTree>
    <p:extLst>
      <p:ext uri="{BB962C8B-B14F-4D97-AF65-F5344CB8AC3E}">
        <p14:creationId xmlns:p14="http://schemas.microsoft.com/office/powerpoint/2010/main" val="25519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sr-Latn-BA" smtClean="0"/>
          </a:p>
        </p:txBody>
      </p:sp>
      <p:sp>
        <p:nvSpPr>
          <p:cNvPr id="1044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CA9B21-3207-4654-B6D7-02F3D8EE488A}" type="slidenum">
              <a:rPr lang="en-US" smtClean="0"/>
              <a:pPr fontAlgn="base">
                <a:spcBef>
                  <a:spcPct val="0"/>
                </a:spcBef>
                <a:spcAft>
                  <a:spcPct val="0"/>
                </a:spcAft>
                <a:defRPr/>
              </a:pPr>
              <a:t>37</a:t>
            </a:fld>
            <a:endParaRPr lang="en-US" dirty="0" smtClean="0"/>
          </a:p>
        </p:txBody>
      </p:sp>
    </p:spTree>
    <p:extLst>
      <p:ext uri="{BB962C8B-B14F-4D97-AF65-F5344CB8AC3E}">
        <p14:creationId xmlns:p14="http://schemas.microsoft.com/office/powerpoint/2010/main" val="36171439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70023444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780781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825955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14039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630345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68295775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534068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686512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429354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076628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783479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kumimoji="0"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kumimoji="0"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kumimoji="0" lang="en-US">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kumimoji="0"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endParaRPr lang="en-US"/>
          </a:p>
        </p:txBody>
      </p:sp>
    </p:spTree>
    <p:extLst>
      <p:ext uri="{BB962C8B-B14F-4D97-AF65-F5344CB8AC3E}">
        <p14:creationId xmlns:p14="http://schemas.microsoft.com/office/powerpoint/2010/main" val="3935281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kumimoji="0"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kumimoji="0" lang="en-US">
              <a:latin typeface="+mn-lt"/>
            </a:endParaRPr>
          </a:p>
        </p:txBody>
      </p:sp>
      <p:sp>
        <p:nvSpPr>
          <p:cNvPr id="2052"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2053"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endParaRPr lang="en-US"/>
          </a:p>
        </p:txBody>
      </p:sp>
      <p:grpSp>
        <p:nvGrpSpPr>
          <p:cNvPr id="2057"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kumimoji="0" lang="en-US"/>
            </a:p>
          </p:txBody>
        </p:sp>
      </p:grpSp>
    </p:spTree>
  </p:cSld>
  <p:clrMap bg1="lt1" tx1="dk1" bg2="lt2" tx2="dk2" accent1="accent1" accent2="accent2" accent3="accent3" accent4="accent4" accent5="accent5" accent6="accent6" hlink="hlink" folHlink="folHlink"/>
  <p:sldLayoutIdLst>
    <p:sldLayoutId id="2147484775" r:id="rId1"/>
    <p:sldLayoutId id="2147484767" r:id="rId2"/>
    <p:sldLayoutId id="2147484776" r:id="rId3"/>
    <p:sldLayoutId id="2147484768" r:id="rId4"/>
    <p:sldLayoutId id="2147484769" r:id="rId5"/>
    <p:sldLayoutId id="2147484770" r:id="rId6"/>
    <p:sldLayoutId id="2147484771" r:id="rId7"/>
    <p:sldLayoutId id="2147484772" r:id="rId8"/>
    <p:sldLayoutId id="2147484777" r:id="rId9"/>
    <p:sldLayoutId id="2147484773" r:id="rId10"/>
    <p:sldLayoutId id="2147484774" r:id="rId11"/>
    <p:sldLayoutId id="2147484778"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5.wmf"/><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6.wmf"/><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gif"/><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520504" y="3467334"/>
            <a:ext cx="8387861" cy="1384995"/>
          </a:xfrm>
          <a:prstGeom prst="rect">
            <a:avLst/>
          </a:prstGeom>
          <a:solidFill>
            <a:schemeClr val="bg1">
              <a:lumMod val="95000"/>
            </a:schemeClr>
          </a:solidFill>
          <a:ln w="38100">
            <a:solidFill>
              <a:schemeClr val="accent1">
                <a:lumMod val="75000"/>
              </a:schemeClr>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a:defRPr/>
            </a:pPr>
            <a:r>
              <a:rPr lang="sr-Cyrl-CS" sz="2800" b="1" dirty="0">
                <a:cs typeface="Times New Roman" pitchFamily="18" charset="0"/>
              </a:rPr>
              <a:t>ПЛАНИРАЊЕ</a:t>
            </a:r>
            <a:r>
              <a:rPr lang="sr-Latn-RS" sz="2800" b="1" dirty="0">
                <a:cs typeface="Times New Roman" pitchFamily="18" charset="0"/>
              </a:rPr>
              <a:t> </a:t>
            </a:r>
            <a:r>
              <a:rPr lang="sr-Cyrl-CS" sz="2800" b="1" dirty="0">
                <a:cs typeface="Times New Roman" pitchFamily="18" charset="0"/>
              </a:rPr>
              <a:t>ПАРЦИЈАЛНЕ</a:t>
            </a:r>
            <a:r>
              <a:rPr lang="sr-Latn-RS" sz="2800" b="1" dirty="0">
                <a:cs typeface="Times New Roman" pitchFamily="18" charset="0"/>
              </a:rPr>
              <a:t> </a:t>
            </a:r>
            <a:r>
              <a:rPr lang="sr-Cyrl-CS" sz="2800" b="1" dirty="0">
                <a:cs typeface="Times New Roman" pitchFamily="18" charset="0"/>
              </a:rPr>
              <a:t>СКЕЛЕТИРАНЕ</a:t>
            </a:r>
            <a:endParaRPr lang="sr-Latn-RS" sz="2800" b="1" dirty="0">
              <a:cs typeface="Times New Roman" pitchFamily="18" charset="0"/>
            </a:endParaRPr>
          </a:p>
          <a:p>
            <a:pPr algn="ctr">
              <a:defRPr/>
            </a:pPr>
            <a:r>
              <a:rPr lang="sr-Latn-RS" sz="2800" b="1" dirty="0">
                <a:cs typeface="Times New Roman" pitchFamily="18" charset="0"/>
              </a:rPr>
              <a:t>       </a:t>
            </a:r>
            <a:r>
              <a:rPr lang="sr-Cyrl-CS" sz="2800" b="1" dirty="0">
                <a:cs typeface="Times New Roman" pitchFamily="18" charset="0"/>
              </a:rPr>
              <a:t>ПРОТЕЗЕ</a:t>
            </a:r>
            <a:r>
              <a:rPr lang="sr-Latn-RS" sz="2800" b="1" dirty="0">
                <a:cs typeface="Times New Roman" pitchFamily="18" charset="0"/>
              </a:rPr>
              <a:t>, </a:t>
            </a:r>
            <a:r>
              <a:rPr lang="sr-Cyrl-CS" sz="2800" b="1" dirty="0">
                <a:cs typeface="Times New Roman" pitchFamily="18" charset="0"/>
              </a:rPr>
              <a:t>БИОСТАТИКА</a:t>
            </a:r>
            <a:r>
              <a:rPr lang="sr-Latn-RS" sz="2800" b="1" dirty="0">
                <a:cs typeface="Times New Roman" pitchFamily="18" charset="0"/>
              </a:rPr>
              <a:t> </a:t>
            </a:r>
            <a:r>
              <a:rPr lang="sr-Cyrl-CS" sz="2800" b="1" dirty="0">
                <a:cs typeface="Times New Roman" pitchFamily="18" charset="0"/>
              </a:rPr>
              <a:t>ПАРЦИЈАЛНЕ</a:t>
            </a:r>
            <a:r>
              <a:rPr lang="sr-Latn-RS" sz="2800" b="1" dirty="0">
                <a:cs typeface="Times New Roman" pitchFamily="18" charset="0"/>
              </a:rPr>
              <a:t> </a:t>
            </a:r>
            <a:r>
              <a:rPr lang="sr-Cyrl-CS" sz="2800" b="1" dirty="0">
                <a:cs typeface="Times New Roman" pitchFamily="18" charset="0"/>
              </a:rPr>
              <a:t>СКЕЛЕТИРАНЕ</a:t>
            </a:r>
            <a:r>
              <a:rPr lang="sr-Latn-RS" sz="2800" b="1" dirty="0">
                <a:cs typeface="Times New Roman" pitchFamily="18" charset="0"/>
              </a:rPr>
              <a:t> </a:t>
            </a:r>
            <a:r>
              <a:rPr lang="sr-Cyrl-CS" sz="2800" b="1" dirty="0" smtClean="0">
                <a:cs typeface="Times New Roman" pitchFamily="18" charset="0"/>
              </a:rPr>
              <a:t>ПРОТЕЗ</a:t>
            </a:r>
            <a:r>
              <a:rPr lang="en-US" sz="2800" b="1" dirty="0">
                <a:cs typeface="Times New Roman" pitchFamily="18" charset="0"/>
              </a:rPr>
              <a:t>E</a:t>
            </a:r>
            <a:endParaRPr lang="en-GB" sz="2800" b="1" dirty="0">
              <a:cs typeface="Times New Roman" pitchFamily="18" charset="0"/>
            </a:endParaRPr>
          </a:p>
        </p:txBody>
      </p:sp>
      <p:cxnSp>
        <p:nvCxnSpPr>
          <p:cNvPr id="3" name="Straight Connector 2"/>
          <p:cNvCxnSpPr/>
          <p:nvPr/>
        </p:nvCxnSpPr>
        <p:spPr>
          <a:xfrm flipV="1">
            <a:off x="4872038" y="2131628"/>
            <a:ext cx="3253154" cy="87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05046" y="1744733"/>
            <a:ext cx="292014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r-Cyrl-CS" sz="1800" b="1"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МОБИЛНА ПРОТЕТИКА</a:t>
            </a:r>
            <a:endPar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7"/>
          <p:cNvSpPr txBox="1">
            <a:spLocks noChangeArrowheads="1"/>
          </p:cNvSpPr>
          <p:nvPr/>
        </p:nvSpPr>
        <p:spPr bwMode="auto">
          <a:xfrm>
            <a:off x="687449" y="801259"/>
            <a:ext cx="3307007" cy="369332"/>
          </a:xfrm>
          <a:prstGeom prst="rect">
            <a:avLst/>
          </a:prstGeom>
          <a:noFill/>
          <a:ln w="9525">
            <a:noFill/>
            <a:miter lim="800000"/>
            <a:headEnd/>
            <a:tailEnd/>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Факултет</a:t>
            </a:r>
            <a:r>
              <a:rPr kumimoji="0" lang="en-US" sz="18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медицинских</a:t>
            </a:r>
            <a:r>
              <a:rPr kumimoji="0" lang="en-US" sz="18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наука</a:t>
            </a:r>
            <a:endParaRPr kumimoji="0" lang="en-US" sz="18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13" name="TextBox 8"/>
          <p:cNvSpPr txBox="1">
            <a:spLocks noChangeArrowheads="1"/>
          </p:cNvSpPr>
          <p:nvPr/>
        </p:nvSpPr>
        <p:spPr bwMode="auto">
          <a:xfrm>
            <a:off x="5697416" y="806742"/>
            <a:ext cx="2971800" cy="369332"/>
          </a:xfrm>
          <a:prstGeom prst="rect">
            <a:avLst/>
          </a:prstGeom>
          <a:noFill/>
          <a:ln w="9525">
            <a:noFill/>
            <a:miter lim="800000"/>
            <a:headEnd/>
            <a:tailEnd/>
          </a:ln>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Универзитет</a:t>
            </a:r>
            <a:r>
              <a:rPr kumimoji="0" lang="en-US" sz="16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у </a:t>
            </a:r>
            <a:r>
              <a:rPr kumimoji="0" lang="en-US" sz="1600"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Крагујевцу</a:t>
            </a:r>
            <a:endParaRPr kumimoji="0" lang="en-US" sz="16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14" name="Picture 6" descr="DAS Medicinske nauke,Fakultet medicinskih nauka,Kragujevac | NajStudent.com"/>
          <p:cNvPicPr>
            <a:picLocks noChangeAspect="1" noChangeArrowheads="1"/>
          </p:cNvPicPr>
          <p:nvPr/>
        </p:nvPicPr>
        <p:blipFill>
          <a:blip r:embed="rId3" cstate="print"/>
          <a:srcRect/>
          <a:stretch>
            <a:fillRect/>
          </a:stretch>
        </p:blipFill>
        <p:spPr bwMode="auto">
          <a:xfrm>
            <a:off x="3994456" y="195700"/>
            <a:ext cx="1639765" cy="1422002"/>
          </a:xfrm>
          <a:prstGeom prst="rect">
            <a:avLst/>
          </a:prstGeom>
          <a:noFill/>
          <a:ln w="9525">
            <a:noFill/>
            <a:miter lim="800000"/>
            <a:headEnd/>
            <a:tailEnd/>
          </a:ln>
        </p:spPr>
      </p:pic>
      <p:cxnSp>
        <p:nvCxnSpPr>
          <p:cNvPr id="15" name="Straight Connector 14"/>
          <p:cNvCxnSpPr/>
          <p:nvPr/>
        </p:nvCxnSpPr>
        <p:spPr>
          <a:xfrm>
            <a:off x="959461" y="1617702"/>
            <a:ext cx="71657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118522" y="3202161"/>
            <a:ext cx="3253154" cy="87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539453" y="2841039"/>
            <a:ext cx="254976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r-Cyrl-CS" sz="1800" b="1"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Наставна</a:t>
            </a:r>
            <a:r>
              <a:rPr kumimoji="0" lang="sr-Latn-RS" sz="1800" b="1" i="1" u="none" strike="noStrike" kern="1200" cap="none" spc="0" normalizeH="0" baseline="0" noProof="0" dirty="0" smtClean="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sr-Cyrl-CS"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јединица</a:t>
            </a:r>
            <a:r>
              <a:rPr kumimoji="0" lang="sr-Latn-RS" sz="1800" b="1" i="1"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1800" b="1" i="1" noProof="0" dirty="0" smtClean="0">
                <a:solidFill>
                  <a:prstClr val="black"/>
                </a:solidFill>
                <a:cs typeface="Times New Roman" panose="02020603050405020304" pitchFamily="18" charset="0"/>
              </a:rPr>
              <a:t>11</a:t>
            </a:r>
            <a:endPar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995321"/>
      </p:ext>
    </p:extLst>
  </p:cSld>
  <p:clrMapOvr>
    <a:masterClrMapping/>
  </p:clrMapOvr>
  <mc:AlternateContent xmlns:mc="http://schemas.openxmlformats.org/markup-compatibility/2006" xmlns:p14="http://schemas.microsoft.com/office/powerpoint/2010/main">
    <mc:Choice Requires="p14">
      <p:transition spd="slow" p14:dur="2000" advTm="50165"/>
    </mc:Choice>
    <mc:Fallback xmlns="">
      <p:transition spd="slow" advTm="50165"/>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807" y="1467548"/>
            <a:ext cx="2626467" cy="573004"/>
          </a:xfrm>
        </p:spPr>
        <p:txBody>
          <a:bodyPr/>
          <a:lstStyle/>
          <a:p>
            <a:pPr algn="ctr"/>
            <a:r>
              <a:rPr lang="x-none" sz="3600" dirty="0" smtClean="0">
                <a:latin typeface="Times New Roman" panose="02020603050405020304" pitchFamily="18" charset="0"/>
                <a:cs typeface="Times New Roman" panose="02020603050405020304" pitchFamily="18" charset="0"/>
              </a:rPr>
              <a:t>Екватор зуба</a:t>
            </a:r>
            <a:endParaRPr lang="en-US" sz="3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168104" y="2504484"/>
            <a:ext cx="5618341" cy="3237048"/>
          </a:xfrm>
        </p:spPr>
        <p:txBody>
          <a:bodyPr>
            <a:normAutofit/>
          </a:bodyPr>
          <a:lstStyle/>
          <a:p>
            <a:pPr>
              <a:buClr>
                <a:srgbClr val="FF0000"/>
              </a:buClr>
              <a:buFont typeface="Wingdings" panose="05000000000000000000" pitchFamily="2" charset="2"/>
              <a:buChar char="q"/>
            </a:pPr>
            <a:r>
              <a:rPr lang="x-none" sz="2000" dirty="0" smtClean="0">
                <a:latin typeface="Times New Roman" panose="02020603050405020304" pitchFamily="18" charset="0"/>
                <a:cs typeface="Times New Roman" panose="02020603050405020304" pitchFamily="18" charset="0"/>
              </a:rPr>
              <a:t>Н</a:t>
            </a:r>
            <a:r>
              <a:rPr lang="en-US" sz="2000" dirty="0" err="1" smtClean="0">
                <a:latin typeface="Times New Roman" panose="02020603050405020304" pitchFamily="18" charset="0"/>
                <a:cs typeface="Times New Roman" panose="02020603050405020304" pitchFamily="18" charset="0"/>
              </a:rPr>
              <a:t>ајвећи</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обим</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зуба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повучен</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из</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вертикалног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правца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који</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дели</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целокупну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површину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зуба</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на</a:t>
            </a:r>
            <a:r>
              <a:rPr lang="en-US" sz="2000" dirty="0" smtClean="0">
                <a:latin typeface="Times New Roman" panose="02020603050405020304" pitchFamily="18" charset="0"/>
                <a:cs typeface="Times New Roman" panose="02020603050405020304" pitchFamily="18" charset="0"/>
              </a:rPr>
              <a:t>:</a:t>
            </a:r>
            <a:endParaRPr lang="x-none" sz="2000" dirty="0" smtClean="0">
              <a:latin typeface="Times New Roman" panose="02020603050405020304" pitchFamily="18" charset="0"/>
              <a:cs typeface="Times New Roman" panose="02020603050405020304" pitchFamily="18" charset="0"/>
            </a:endParaRPr>
          </a:p>
          <a:p>
            <a:pPr marL="393700" lvl="1" indent="0">
              <a:buNone/>
            </a:pPr>
            <a:endParaRPr lang="sr-Cyrl-RS" sz="2000" dirty="0">
              <a:latin typeface="Times New Roman" panose="02020603050405020304" pitchFamily="18" charset="0"/>
              <a:cs typeface="Times New Roman" panose="02020603050405020304" pitchFamily="18" charset="0"/>
            </a:endParaRPr>
          </a:p>
          <a:p>
            <a:pPr lvl="1">
              <a:buClr>
                <a:srgbClr val="FF0000"/>
              </a:buClr>
              <a:buFont typeface="Courier New" panose="02070309020205020404" pitchFamily="49" charset="0"/>
              <a:buChar char="o"/>
            </a:pPr>
            <a:r>
              <a:rPr lang="sr-Cyrl-RS" sz="2000" dirty="0" smtClean="0">
                <a:latin typeface="Times New Roman" panose="02020603050405020304" pitchFamily="18" charset="0"/>
                <a:cs typeface="Times New Roman" panose="02020603050405020304" pitchFamily="18" charset="0"/>
              </a:rPr>
              <a:t>о</a:t>
            </a:r>
            <a:r>
              <a:rPr lang="en-US" sz="2000" dirty="0" err="1" smtClean="0">
                <a:latin typeface="Times New Roman" panose="02020603050405020304" pitchFamily="18" charset="0"/>
                <a:cs typeface="Times New Roman" panose="02020603050405020304" pitchFamily="18" charset="0"/>
              </a:rPr>
              <a:t>клузалне</a:t>
            </a:r>
            <a:r>
              <a:rPr lang="x-none"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супраекваторијалн</a:t>
            </a:r>
            <a:r>
              <a:rPr lang="x-none" sz="2000" dirty="0" smtClean="0">
                <a:latin typeface="Times New Roman" panose="02020603050405020304" pitchFamily="18" charset="0"/>
                <a:cs typeface="Times New Roman" panose="02020603050405020304" pitchFamily="18" charset="0"/>
              </a:rPr>
              <a:t>е</a:t>
            </a:r>
            <a:r>
              <a:rPr lang="en-US" sz="2000" dirty="0" smtClean="0">
                <a:latin typeface="Times New Roman" panose="02020603050405020304" pitchFamily="18" charset="0"/>
                <a:cs typeface="Times New Roman" panose="02020603050405020304" pitchFamily="18" charset="0"/>
              </a:rPr>
              <a:t>)</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стабилизацион</a:t>
            </a:r>
            <a:r>
              <a:rPr lang="x-none" sz="2000" dirty="0" smtClean="0">
                <a:latin typeface="Times New Roman" panose="02020603050405020304" pitchFamily="18" charset="0"/>
                <a:cs typeface="Times New Roman" panose="02020603050405020304" pitchFamily="18" charset="0"/>
              </a:rPr>
              <a:t>е </a:t>
            </a:r>
            <a:r>
              <a:rPr lang="en-US" sz="2000" dirty="0" err="1" smtClean="0">
                <a:latin typeface="Times New Roman" panose="02020603050405020304" pitchFamily="18" charset="0"/>
                <a:cs typeface="Times New Roman" panose="02020603050405020304" pitchFamily="18" charset="0"/>
              </a:rPr>
              <a:t>квадранте</a:t>
            </a:r>
            <a:r>
              <a:rPr lang="sr-Cyrl-RS" sz="2000" dirty="0" smtClean="0">
                <a:latin typeface="Times New Roman" panose="02020603050405020304" pitchFamily="18" charset="0"/>
                <a:cs typeface="Times New Roman" panose="02020603050405020304" pitchFamily="18" charset="0"/>
              </a:rPr>
              <a:t> и</a:t>
            </a:r>
            <a:endParaRPr lang="sr-Cyrl-RS" sz="2000" dirty="0">
              <a:latin typeface="Times New Roman" panose="02020603050405020304" pitchFamily="18" charset="0"/>
              <a:cs typeface="Times New Roman" panose="02020603050405020304" pitchFamily="18" charset="0"/>
            </a:endParaRPr>
          </a:p>
          <a:p>
            <a:pPr lvl="1">
              <a:buClr>
                <a:srgbClr val="FF0000"/>
              </a:buClr>
              <a:buFont typeface="Courier New" panose="02070309020205020404" pitchFamily="49" charset="0"/>
              <a:buChar char="o"/>
            </a:pPr>
            <a:r>
              <a:rPr lang="sr-Cyrl-RS" sz="2000" dirty="0" smtClean="0">
                <a:latin typeface="Times New Roman" panose="02020603050405020304" pitchFamily="18" charset="0"/>
                <a:cs typeface="Times New Roman" panose="02020603050405020304" pitchFamily="18" charset="0"/>
              </a:rPr>
              <a:t>г</a:t>
            </a:r>
            <a:r>
              <a:rPr lang="en-US" sz="2000" dirty="0" err="1" smtClean="0">
                <a:latin typeface="Times New Roman" panose="02020603050405020304" pitchFamily="18" charset="0"/>
                <a:cs typeface="Times New Roman" panose="02020603050405020304" pitchFamily="18" charset="0"/>
              </a:rPr>
              <a:t>ингивалне</a:t>
            </a:r>
            <a:r>
              <a:rPr lang="x-none"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инфраекваторијалне</a:t>
            </a:r>
            <a:r>
              <a:rPr lang="en-US" sz="2000" dirty="0" smtClean="0">
                <a:latin typeface="Times New Roman" panose="02020603050405020304" pitchFamily="18" charset="0"/>
                <a:cs typeface="Times New Roman" panose="02020603050405020304" pitchFamily="18" charset="0"/>
              </a:rPr>
              <a:t>)</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ретенционе</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квадранте</a:t>
            </a:r>
            <a:endParaRPr 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8" name="Straight Connector 7"/>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a:stretch>
            <a:fillRect/>
          </a:stretch>
        </p:blipFill>
        <p:spPr>
          <a:xfrm>
            <a:off x="5786445" y="1576619"/>
            <a:ext cx="3211639" cy="4610171"/>
          </a:xfrm>
          <a:prstGeom prst="rect">
            <a:avLst/>
          </a:prstGeom>
          <a:ln>
            <a:noFill/>
          </a:ln>
          <a:effectLst/>
          <a:scene3d>
            <a:camera prst="orthographicFront">
              <a:rot lat="0" lon="0" rev="0"/>
            </a:camera>
            <a:lightRig rig="glow" dir="t">
              <a:rot lat="0" lon="0" rev="14100000"/>
            </a:lightRig>
          </a:scene3d>
          <a:sp3d prstMaterial="softEdge">
            <a:bevelT w="127000" prst="artDeco"/>
          </a:sp3d>
        </p:spPr>
      </p:pic>
    </p:spTree>
    <p:extLst>
      <p:ext uri="{BB962C8B-B14F-4D97-AF65-F5344CB8AC3E}">
        <p14:creationId xmlns:p14="http://schemas.microsoft.com/office/powerpoint/2010/main" val="21774311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08562" y="1877223"/>
            <a:ext cx="5058383" cy="1576096"/>
          </a:xfrm>
        </p:spPr>
        <p:txBody>
          <a:bodyPr/>
          <a:lstStyle/>
          <a:p>
            <a:r>
              <a:rPr lang="x-none" sz="2000" i="1" dirty="0" smtClean="0">
                <a:solidFill>
                  <a:srgbClr val="FF0000"/>
                </a:solidFill>
                <a:latin typeface="Times New Roman" panose="02020603050405020304" pitchFamily="18" charset="0"/>
                <a:cs typeface="Times New Roman" panose="02020603050405020304" pitchFamily="18" charset="0"/>
              </a:rPr>
              <a:t>У</a:t>
            </a:r>
            <a:r>
              <a:rPr lang="en-US" sz="2000" i="1" dirty="0" err="1" smtClean="0">
                <a:solidFill>
                  <a:srgbClr val="FF0000"/>
                </a:solidFill>
                <a:latin typeface="Times New Roman" panose="02020603050405020304" pitchFamily="18" charset="0"/>
                <a:cs typeface="Times New Roman" panose="02020603050405020304" pitchFamily="18" charset="0"/>
              </a:rPr>
              <a:t>гао</a:t>
            </a:r>
            <a:r>
              <a:rPr lang="en-US" sz="2000" i="1" dirty="0" smtClean="0">
                <a:solidFill>
                  <a:srgbClr val="FF0000"/>
                </a:solidFill>
                <a:latin typeface="Times New Roman" panose="02020603050405020304" pitchFamily="18" charset="0"/>
                <a:cs typeface="Times New Roman" panose="02020603050405020304" pitchFamily="18" charset="0"/>
              </a:rPr>
              <a:t> </a:t>
            </a:r>
            <a:r>
              <a:rPr lang="en-US" sz="2000" i="1" dirty="0" err="1" smtClean="0">
                <a:solidFill>
                  <a:srgbClr val="FF0000"/>
                </a:solidFill>
                <a:latin typeface="Times New Roman" panose="02020603050405020304" pitchFamily="18" charset="0"/>
                <a:cs typeface="Times New Roman" panose="02020603050405020304" pitchFamily="18" charset="0"/>
              </a:rPr>
              <a:t>гингивалне</a:t>
            </a:r>
            <a:r>
              <a:rPr lang="sr-Cyrl-CS" sz="2000" i="1" dirty="0" smtClean="0">
                <a:solidFill>
                  <a:srgbClr val="FF0000"/>
                </a:solidFill>
                <a:latin typeface="Times New Roman" panose="02020603050405020304" pitchFamily="18" charset="0"/>
                <a:cs typeface="Times New Roman" panose="02020603050405020304" pitchFamily="18" charset="0"/>
              </a:rPr>
              <a:t> </a:t>
            </a:r>
            <a:r>
              <a:rPr lang="en-US" sz="2000" i="1" dirty="0" smtClean="0">
                <a:solidFill>
                  <a:srgbClr val="FF0000"/>
                </a:solidFill>
                <a:latin typeface="Times New Roman" panose="02020603050405020304" pitchFamily="18" charset="0"/>
                <a:cs typeface="Times New Roman" panose="02020603050405020304" pitchFamily="18" charset="0"/>
              </a:rPr>
              <a:t>(</a:t>
            </a:r>
            <a:r>
              <a:rPr lang="en-US" sz="2000" i="1" dirty="0" err="1" smtClean="0">
                <a:solidFill>
                  <a:srgbClr val="FF0000"/>
                </a:solidFill>
                <a:latin typeface="Times New Roman" panose="02020603050405020304" pitchFamily="18" charset="0"/>
                <a:cs typeface="Times New Roman" panose="02020603050405020304" pitchFamily="18" charset="0"/>
              </a:rPr>
              <a:t>цервкалне</a:t>
            </a:r>
            <a:r>
              <a:rPr lang="en-US" sz="2000" i="1" dirty="0" smtClean="0">
                <a:solidFill>
                  <a:srgbClr val="FF0000"/>
                </a:solidFill>
                <a:latin typeface="Times New Roman" panose="02020603050405020304" pitchFamily="18" charset="0"/>
                <a:cs typeface="Times New Roman" panose="02020603050405020304" pitchFamily="18" charset="0"/>
              </a:rPr>
              <a:t>) </a:t>
            </a:r>
            <a:r>
              <a:rPr lang="en-US" sz="2000" i="1" dirty="0" err="1" smtClean="0">
                <a:solidFill>
                  <a:srgbClr val="FF0000"/>
                </a:solidFill>
                <a:latin typeface="Times New Roman" panose="02020603050405020304" pitchFamily="18" charset="0"/>
                <a:cs typeface="Times New Roman" panose="02020603050405020304" pitchFamily="18" charset="0"/>
              </a:rPr>
              <a:t>конвергенције</a:t>
            </a:r>
            <a:r>
              <a:rPr lang="en-US" sz="2000" i="1" dirty="0" smtClean="0">
                <a:solidFill>
                  <a:srgbClr val="FF0000"/>
                </a:solidFill>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је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угао</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који</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формира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вертикални</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a:t>
            </a:r>
            <a:r>
              <a:rPr lang="en-US" sz="2000" dirty="0" err="1">
                <a:latin typeface="Times New Roman" panose="02020603050405020304" pitchFamily="18" charset="0"/>
                <a:cs typeface="Times New Roman" panose="02020603050405020304" pitchFamily="18" charset="0"/>
              </a:rPr>
              <a:t>e</a:t>
            </a:r>
            <a:r>
              <a:rPr lang="en-US" sz="2000" dirty="0" err="1" smtClean="0">
                <a:latin typeface="Times New Roman" panose="02020603050405020304" pitchFamily="18" charset="0"/>
                <a:cs typeface="Times New Roman" panose="02020603050405020304" pitchFamily="18" charset="0"/>
              </a:rPr>
              <a:t>о</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мерача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дубине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поминираности</a:t>
            </a:r>
            <a:r>
              <a:rPr lang="en-US" sz="2000" dirty="0" smtClean="0">
                <a:latin typeface="Times New Roman" panose="02020603050405020304" pitchFamily="18" charset="0"/>
                <a:cs typeface="Times New Roman" panose="02020603050405020304" pitchFamily="18" charset="0"/>
              </a:rPr>
              <a:t> и </a:t>
            </a:r>
            <a:r>
              <a:rPr lang="sr-Cyrl-CS" sz="2000" dirty="0" smtClean="0">
                <a:latin typeface="Times New Roman" panose="02020603050405020304" pitchFamily="18" charset="0"/>
                <a:cs typeface="Times New Roman" panose="02020603050405020304" pitchFamily="18" charset="0"/>
              </a:rPr>
              <a:t>вестибуларна површина </a:t>
            </a:r>
            <a:r>
              <a:rPr lang="en-US" sz="2000" dirty="0" err="1" smtClean="0">
                <a:latin typeface="Times New Roman" panose="02020603050405020304" pitchFamily="18" charset="0"/>
                <a:cs typeface="Times New Roman" panose="02020603050405020304" pitchFamily="18" charset="0"/>
              </a:rPr>
              <a:t>зуб</a:t>
            </a:r>
            <a:r>
              <a:rPr lang="sr-Cyrl-CS" sz="2000" dirty="0" smtClean="0">
                <a:latin typeface="Times New Roman" panose="02020603050405020304" pitchFamily="18" charset="0"/>
                <a:cs typeface="Times New Roman" panose="02020603050405020304" pitchFamily="18" charset="0"/>
              </a:rPr>
              <a:t>а </a:t>
            </a:r>
            <a:endParaRPr lang="en-US" sz="2000" dirty="0" smtClean="0">
              <a:latin typeface="Times New Roman" panose="02020603050405020304" pitchFamily="18" charset="0"/>
              <a:cs typeface="Times New Roman" panose="02020603050405020304" pitchFamily="18" charset="0"/>
            </a:endParaRPr>
          </a:p>
          <a:p>
            <a:r>
              <a:rPr lang="x-none" sz="2000" dirty="0" smtClean="0">
                <a:latin typeface="Times New Roman" panose="02020603050405020304" pitchFamily="18" charset="0"/>
                <a:cs typeface="Times New Roman" panose="02020603050405020304" pitchFamily="18" charset="0"/>
              </a:rPr>
              <a:t>В</a:t>
            </a:r>
            <a:r>
              <a:rPr lang="en-US" sz="2000" dirty="0" err="1" smtClean="0">
                <a:latin typeface="Times New Roman" panose="02020603050405020304" pitchFamily="18" charset="0"/>
                <a:cs typeface="Times New Roman" panose="02020603050405020304" pitchFamily="18" charset="0"/>
              </a:rPr>
              <a:t>еличина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овог</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угла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утиче</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на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ретенциону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силу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ливене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кукице</a:t>
            </a:r>
            <a:endParaRPr lang="en-US"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6" name="Title 1"/>
          <p:cNvSpPr>
            <a:spLocks noGrp="1"/>
          </p:cNvSpPr>
          <p:nvPr>
            <p:ph type="title"/>
          </p:nvPr>
        </p:nvSpPr>
        <p:spPr>
          <a:xfrm>
            <a:off x="457200" y="1113953"/>
            <a:ext cx="2626467" cy="573004"/>
          </a:xfrm>
        </p:spPr>
        <p:txBody>
          <a:bodyPr/>
          <a:lstStyle/>
          <a:p>
            <a:pPr algn="ctr"/>
            <a:r>
              <a:rPr lang="x-none" sz="3600" dirty="0" smtClean="0">
                <a:latin typeface="Times New Roman" panose="02020603050405020304" pitchFamily="18" charset="0"/>
                <a:cs typeface="Times New Roman" panose="02020603050405020304" pitchFamily="18" charset="0"/>
              </a:rPr>
              <a:t>Екватор зуба</a:t>
            </a:r>
            <a:endParaRPr lang="en-US" sz="36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8" name="Straight Connector 7"/>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2"/>
          <a:stretch>
            <a:fillRect/>
          </a:stretch>
        </p:blipFill>
        <p:spPr>
          <a:xfrm>
            <a:off x="706837" y="4066951"/>
            <a:ext cx="4461831" cy="2356119"/>
          </a:xfrm>
          <a:prstGeom prst="rect">
            <a:avLst/>
          </a:prstGeom>
        </p:spPr>
      </p:pic>
      <p:pic>
        <p:nvPicPr>
          <p:cNvPr id="5" name="Picture 4"/>
          <p:cNvPicPr>
            <a:picLocks noChangeAspect="1"/>
          </p:cNvPicPr>
          <p:nvPr/>
        </p:nvPicPr>
        <p:blipFill>
          <a:blip r:embed="rId3"/>
          <a:stretch>
            <a:fillRect/>
          </a:stretch>
        </p:blipFill>
        <p:spPr>
          <a:xfrm>
            <a:off x="5733543" y="1388969"/>
            <a:ext cx="2939695" cy="185831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1" name="TextBox 4"/>
          <p:cNvSpPr txBox="1">
            <a:spLocks noChangeArrowheads="1"/>
          </p:cNvSpPr>
          <p:nvPr/>
        </p:nvSpPr>
        <p:spPr bwMode="auto">
          <a:xfrm>
            <a:off x="124953" y="5245010"/>
            <a:ext cx="800684" cy="954107"/>
          </a:xfrm>
          <a:prstGeom prst="rect">
            <a:avLst/>
          </a:prstGeom>
          <a:solidFill>
            <a:schemeClr val="bg1">
              <a:lumMod val="95000"/>
            </a:schemeClr>
          </a:solidFill>
          <a:ln w="28575">
            <a:solidFill>
              <a:schemeClr val="accent1"/>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en-US" sz="1400" dirty="0">
                <a:solidFill>
                  <a:srgbClr val="002060"/>
                </a:solidFill>
              </a:rPr>
              <a:t>0,25 </a:t>
            </a:r>
            <a:r>
              <a:rPr lang="sr-Cyrl-CS" sz="1400" dirty="0">
                <a:solidFill>
                  <a:srgbClr val="002060"/>
                </a:solidFill>
              </a:rPr>
              <a:t>мм</a:t>
            </a:r>
            <a:endParaRPr lang="en-US" sz="1400" dirty="0">
              <a:solidFill>
                <a:srgbClr val="002060"/>
              </a:solidFill>
            </a:endParaRPr>
          </a:p>
          <a:p>
            <a:r>
              <a:rPr lang="en-US" sz="1400" dirty="0">
                <a:solidFill>
                  <a:srgbClr val="002060"/>
                </a:solidFill>
              </a:rPr>
              <a:t>0,35 </a:t>
            </a:r>
            <a:r>
              <a:rPr lang="sr-Cyrl-CS" sz="1400" dirty="0">
                <a:solidFill>
                  <a:srgbClr val="002060"/>
                </a:solidFill>
              </a:rPr>
              <a:t>мм</a:t>
            </a:r>
            <a:endParaRPr lang="en-US" sz="1400" dirty="0">
              <a:solidFill>
                <a:srgbClr val="002060"/>
              </a:solidFill>
            </a:endParaRPr>
          </a:p>
          <a:p>
            <a:r>
              <a:rPr lang="en-US" sz="1400" dirty="0">
                <a:solidFill>
                  <a:srgbClr val="002060"/>
                </a:solidFill>
              </a:rPr>
              <a:t>0,50 </a:t>
            </a:r>
            <a:r>
              <a:rPr lang="sr-Cyrl-CS" sz="1400" dirty="0">
                <a:solidFill>
                  <a:srgbClr val="002060"/>
                </a:solidFill>
              </a:rPr>
              <a:t>мм</a:t>
            </a:r>
            <a:endParaRPr lang="en-US" sz="1400" dirty="0">
              <a:solidFill>
                <a:srgbClr val="002060"/>
              </a:solidFill>
            </a:endParaRPr>
          </a:p>
          <a:p>
            <a:r>
              <a:rPr lang="en-US" sz="1400" dirty="0">
                <a:solidFill>
                  <a:srgbClr val="002060"/>
                </a:solidFill>
              </a:rPr>
              <a:t>0,75 </a:t>
            </a:r>
            <a:r>
              <a:rPr lang="sr-Cyrl-CS" sz="1400" dirty="0">
                <a:solidFill>
                  <a:srgbClr val="002060"/>
                </a:solidFill>
              </a:rPr>
              <a:t>мм</a:t>
            </a:r>
            <a:endParaRPr lang="en-US" sz="1400" dirty="0">
              <a:solidFill>
                <a:srgbClr val="002060"/>
              </a:solidFill>
            </a:endParaRPr>
          </a:p>
        </p:txBody>
      </p:sp>
      <p:pic>
        <p:nvPicPr>
          <p:cNvPr id="13" name="Picture 3" descr="D:\Documents\PP sredjena poglavlja\III poglavlje\kolori\03-096.tif"/>
          <p:cNvPicPr>
            <a:picLocks noChangeAspect="1" noChangeArrowheads="1"/>
          </p:cNvPicPr>
          <p:nvPr/>
        </p:nvPicPr>
        <p:blipFill>
          <a:blip r:embed="rId4"/>
          <a:srcRect r="7470"/>
          <a:stretch>
            <a:fillRect/>
          </a:stretch>
        </p:blipFill>
        <p:spPr bwMode="auto">
          <a:xfrm>
            <a:off x="5466944" y="3508836"/>
            <a:ext cx="3472894" cy="242848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14" name="TextBox 4"/>
          <p:cNvSpPr txBox="1">
            <a:spLocks noChangeArrowheads="1"/>
          </p:cNvSpPr>
          <p:nvPr/>
        </p:nvSpPr>
        <p:spPr bwMode="auto">
          <a:xfrm>
            <a:off x="5614115" y="6200101"/>
            <a:ext cx="3178549" cy="461665"/>
          </a:xfrm>
          <a:prstGeom prst="rect">
            <a:avLst/>
          </a:prstGeom>
          <a:solidFill>
            <a:schemeClr val="accent1">
              <a:lumMod val="20000"/>
              <a:lumOff val="80000"/>
            </a:schemeClr>
          </a:solidFill>
          <a:ln w="19050">
            <a:solidFill>
              <a:schemeClr val="accent1"/>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1200" b="1" dirty="0">
                <a:solidFill>
                  <a:srgbClr val="002060"/>
                </a:solidFill>
              </a:rPr>
              <a:t>Микроанализатор</a:t>
            </a:r>
            <a:endParaRPr lang="en-US" sz="1200" b="1" dirty="0">
              <a:solidFill>
                <a:srgbClr val="002060"/>
              </a:solidFill>
            </a:endParaRPr>
          </a:p>
          <a:p>
            <a:pPr algn="ctr"/>
            <a:r>
              <a:rPr lang="en-US" sz="1200" b="1" dirty="0">
                <a:solidFill>
                  <a:srgbClr val="002060"/>
                </a:solidFill>
              </a:rPr>
              <a:t>0,10 – 1,0 </a:t>
            </a:r>
            <a:r>
              <a:rPr lang="sr-Cyrl-CS" sz="1200" b="1" dirty="0" smtClean="0">
                <a:solidFill>
                  <a:srgbClr val="002060"/>
                </a:solidFill>
              </a:rPr>
              <a:t>мм  </a:t>
            </a:r>
            <a:r>
              <a:rPr lang="sr-Cyrl-RS" sz="1200" b="1" dirty="0" smtClean="0">
                <a:solidFill>
                  <a:srgbClr val="002060"/>
                </a:solidFill>
              </a:rPr>
              <a:t>(прецизност 0,05 мм)</a:t>
            </a:r>
            <a:endParaRPr lang="en-US" sz="1200" b="1" dirty="0">
              <a:solidFill>
                <a:srgbClr val="002060"/>
              </a:solidFill>
            </a:endParaRPr>
          </a:p>
        </p:txBody>
      </p:sp>
      <p:sp>
        <p:nvSpPr>
          <p:cNvPr id="12" name="TextBox 11"/>
          <p:cNvSpPr txBox="1"/>
          <p:nvPr/>
        </p:nvSpPr>
        <p:spPr>
          <a:xfrm>
            <a:off x="5520656" y="5953889"/>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6979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935160"/>
            <a:ext cx="8394970" cy="1897538"/>
          </a:xfrm>
        </p:spPr>
        <p:txBody>
          <a:bodyPr/>
          <a:lstStyle/>
          <a:p>
            <a:pPr>
              <a:buFont typeface="Wingdings" panose="05000000000000000000" pitchFamily="2" charset="2"/>
              <a:buChar char="Ø"/>
            </a:pPr>
            <a:r>
              <a:rPr lang="en-US" sz="2000" u="sng" dirty="0" err="1" smtClean="0">
                <a:solidFill>
                  <a:srgbClr val="FF0000"/>
                </a:solidFill>
                <a:latin typeface="Times New Roman" panose="02020603050405020304" pitchFamily="18" charset="0"/>
                <a:cs typeface="Times New Roman" panose="02020603050405020304" pitchFamily="18" charset="0"/>
              </a:rPr>
              <a:t>Екватор</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пов</a:t>
            </a:r>
            <a:r>
              <a:rPr lang="x-none" sz="2000" u="sng" dirty="0" smtClean="0">
                <a:solidFill>
                  <a:srgbClr val="FF0000"/>
                </a:solidFill>
                <a:latin typeface="Times New Roman" panose="02020603050405020304" pitchFamily="18" charset="0"/>
                <a:cs typeface="Times New Roman" panose="02020603050405020304" pitchFamily="18" charset="0"/>
              </a:rPr>
              <a:t>уч</a:t>
            </a:r>
            <a:r>
              <a:rPr lang="en-US" sz="2000" u="sng" dirty="0" err="1" smtClean="0">
                <a:solidFill>
                  <a:srgbClr val="FF0000"/>
                </a:solidFill>
                <a:latin typeface="Times New Roman" panose="02020603050405020304" pitchFamily="18" charset="0"/>
                <a:cs typeface="Times New Roman" panose="02020603050405020304" pitchFamily="18" charset="0"/>
              </a:rPr>
              <a:t>ен</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из</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правца</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померња</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протезе</a:t>
            </a:r>
            <a:r>
              <a:rPr lang="x-none"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нулти</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положај</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модела</a:t>
            </a:r>
            <a:r>
              <a:rPr lang="en-US" sz="2000" dirty="0" smtClean="0">
                <a:latin typeface="Times New Roman" panose="02020603050405020304" pitchFamily="18" charset="0"/>
                <a:cs typeface="Times New Roman" panose="02020603050405020304" pitchFamily="18" charset="0"/>
              </a:rPr>
              <a:t> у </a:t>
            </a:r>
            <a:r>
              <a:rPr lang="en-US" sz="2000" dirty="0" err="1" smtClean="0">
                <a:latin typeface="Times New Roman" panose="02020603050405020304" pitchFamily="18" charset="0"/>
                <a:cs typeface="Times New Roman" panose="02020603050405020304" pitchFamily="18" charset="0"/>
              </a:rPr>
              <a:t>паралелометру</a:t>
            </a:r>
            <a:endParaRPr lang="x-none" sz="2000" dirty="0" smtClean="0">
              <a:latin typeface="Times New Roman" panose="02020603050405020304" pitchFamily="18" charset="0"/>
              <a:cs typeface="Times New Roman" panose="02020603050405020304" pitchFamily="18" charset="0"/>
            </a:endParaRPr>
          </a:p>
          <a:p>
            <a:pPr lvl="1"/>
            <a:r>
              <a:rPr lang="en-US" sz="2000" dirty="0" err="1" smtClean="0">
                <a:latin typeface="Times New Roman" panose="02020603050405020304" pitchFamily="18" charset="0"/>
                <a:cs typeface="Times New Roman" panose="02020603050405020304" pitchFamily="18" charset="0"/>
              </a:rPr>
              <a:t>супротставља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померању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протезе</a:t>
            </a:r>
            <a:r>
              <a:rPr lang="en-US" sz="2000" dirty="0" smtClean="0">
                <a:latin typeface="Times New Roman" panose="02020603050405020304" pitchFamily="18" charset="0"/>
                <a:cs typeface="Times New Roman" panose="02020603050405020304" pitchFamily="18" charset="0"/>
              </a:rPr>
              <a:t> у </a:t>
            </a:r>
            <a:r>
              <a:rPr lang="en-US" sz="2000" dirty="0" err="1" smtClean="0">
                <a:latin typeface="Times New Roman" panose="02020603050405020304" pitchFamily="18" charset="0"/>
                <a:cs typeface="Times New Roman" panose="02020603050405020304" pitchFamily="18" charset="0"/>
              </a:rPr>
              <a:t>функцији</a:t>
            </a:r>
            <a:endParaRPr lang="en-US" sz="20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000" u="sng" dirty="0" err="1" smtClean="0">
                <a:solidFill>
                  <a:srgbClr val="FF0000"/>
                </a:solidFill>
                <a:latin typeface="Times New Roman" panose="02020603050405020304" pitchFamily="18" charset="0"/>
                <a:cs typeface="Times New Roman" panose="02020603050405020304" pitchFamily="18" charset="0"/>
              </a:rPr>
              <a:t>Екватор</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повучен</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из</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правца</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уношења</a:t>
            </a:r>
            <a:r>
              <a:rPr lang="en-US" sz="2000" u="sng" dirty="0" smtClean="0">
                <a:solidFill>
                  <a:srgbClr val="FF0000"/>
                </a:solidFill>
                <a:latin typeface="Times New Roman" panose="02020603050405020304" pitchFamily="18" charset="0"/>
                <a:cs typeface="Times New Roman" panose="02020603050405020304" pitchFamily="18" charset="0"/>
              </a:rPr>
              <a:t> </a:t>
            </a:r>
            <a:r>
              <a:rPr lang="en-US" sz="2000" u="sng" dirty="0" err="1" smtClean="0">
                <a:solidFill>
                  <a:srgbClr val="FF0000"/>
                </a:solidFill>
                <a:latin typeface="Times New Roman" panose="02020603050405020304" pitchFamily="18" charset="0"/>
                <a:cs typeface="Times New Roman" panose="02020603050405020304" pitchFamily="18" charset="0"/>
              </a:rPr>
              <a:t>протезе</a:t>
            </a:r>
            <a:r>
              <a:rPr lang="x-none"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одабрани</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правац</a:t>
            </a:r>
            <a:endParaRPr lang="x-none" sz="2000" dirty="0" smtClean="0">
              <a:latin typeface="Times New Roman" panose="02020603050405020304" pitchFamily="18" charset="0"/>
              <a:cs typeface="Times New Roman" panose="02020603050405020304" pitchFamily="18" charset="0"/>
            </a:endParaRPr>
          </a:p>
          <a:p>
            <a:pPr lvl="1"/>
            <a:r>
              <a:rPr lang="en-US" sz="2000" dirty="0" err="1" smtClean="0">
                <a:latin typeface="Times New Roman" panose="02020603050405020304" pitchFamily="18" charset="0"/>
                <a:cs typeface="Times New Roman" panose="02020603050405020304" pitchFamily="18" charset="0"/>
              </a:rPr>
              <a:t>супротставља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вађењу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протезе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из</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уста</a:t>
            </a:r>
            <a:endParaRPr lang="en-US"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7" name="Title 1"/>
          <p:cNvSpPr>
            <a:spLocks noGrp="1"/>
          </p:cNvSpPr>
          <p:nvPr>
            <p:ph type="title"/>
          </p:nvPr>
        </p:nvSpPr>
        <p:spPr>
          <a:xfrm>
            <a:off x="457200" y="1113953"/>
            <a:ext cx="2626467" cy="573004"/>
          </a:xfrm>
        </p:spPr>
        <p:txBody>
          <a:bodyPr/>
          <a:lstStyle/>
          <a:p>
            <a:pPr algn="ctr"/>
            <a:r>
              <a:rPr lang="x-none" sz="3600" dirty="0" smtClean="0">
                <a:latin typeface="Times New Roman" panose="02020603050405020304" pitchFamily="18" charset="0"/>
                <a:cs typeface="Times New Roman" panose="02020603050405020304" pitchFamily="18" charset="0"/>
              </a:rPr>
              <a:t>Екватор зуба</a:t>
            </a:r>
            <a:endParaRPr lang="en-US" sz="36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9" name="Straight Connector 8"/>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5042170" y="4020563"/>
            <a:ext cx="3810000" cy="2571750"/>
          </a:xfrm>
          <a:prstGeom prst="rect">
            <a:avLst/>
          </a:prstGeom>
        </p:spPr>
      </p:pic>
      <p:pic>
        <p:nvPicPr>
          <p:cNvPr id="11" name="Picture 10"/>
          <p:cNvPicPr>
            <a:picLocks noChangeAspect="1"/>
          </p:cNvPicPr>
          <p:nvPr/>
        </p:nvPicPr>
        <p:blipFill rotWithShape="1">
          <a:blip r:embed="rId4"/>
          <a:srcRect l="28316" t="63968" r="27551" b="9501"/>
          <a:stretch/>
        </p:blipFill>
        <p:spPr>
          <a:xfrm>
            <a:off x="904174" y="4270441"/>
            <a:ext cx="3667826" cy="2071993"/>
          </a:xfrm>
          <a:prstGeom prst="rect">
            <a:avLst/>
          </a:prstGeom>
        </p:spPr>
      </p:pic>
    </p:spTree>
    <p:extLst>
      <p:ext uri="{BB962C8B-B14F-4D97-AF65-F5344CB8AC3E}">
        <p14:creationId xmlns:p14="http://schemas.microsoft.com/office/powerpoint/2010/main" val="4018620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295" y="1107707"/>
            <a:ext cx="2821021" cy="597837"/>
          </a:xfrm>
        </p:spPr>
        <p:txBody>
          <a:bodyPr/>
          <a:lstStyle/>
          <a:p>
            <a:r>
              <a:rPr lang="x-none" sz="3600" u="sng" dirty="0" smtClean="0">
                <a:latin typeface="Times New Roman" panose="02020603050405020304" pitchFamily="18" charset="0"/>
                <a:cs typeface="Times New Roman" panose="02020603050405020304" pitchFamily="18" charset="0"/>
              </a:rPr>
              <a:t>Водеће равни</a:t>
            </a:r>
            <a:endParaRPr lang="en-US" sz="3600" u="sng"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296063" y="1791206"/>
            <a:ext cx="4679004" cy="1372241"/>
          </a:xfrm>
          <a:solidFill>
            <a:schemeClr val="bg1">
              <a:lumMod val="95000"/>
            </a:schemeClr>
          </a:solidFill>
          <a:ln w="19050">
            <a:solidFill>
              <a:schemeClr val="accent1"/>
            </a:solidFill>
          </a:ln>
        </p:spPr>
        <p:txBody>
          <a:bodyPr/>
          <a:lstStyle/>
          <a:p>
            <a:pPr marL="0" indent="0">
              <a:buNone/>
            </a:pPr>
            <a:r>
              <a:rPr lang="x-none" sz="2000" dirty="0" smtClean="0">
                <a:latin typeface="Times New Roman" panose="02020603050405020304" pitchFamily="18" charset="0"/>
                <a:cs typeface="Times New Roman" panose="02020603050405020304" pitchFamily="18" charset="0"/>
              </a:rPr>
              <a:t>Две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или</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више</a:t>
            </a:r>
            <a:r>
              <a:rPr lang="en-US" sz="2000" dirty="0" smtClean="0">
                <a:latin typeface="Times New Roman" panose="02020603050405020304" pitchFamily="18" charset="0"/>
                <a:cs typeface="Times New Roman" panose="02020603050405020304" pitchFamily="18" charset="0"/>
              </a:rPr>
              <a:t>,</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вертикалних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међусобно</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паралелних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површина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ретенционих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зуба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ор</a:t>
            </a:r>
            <a:r>
              <a:rPr lang="x-none" sz="2000" dirty="0" smtClean="0">
                <a:latin typeface="Times New Roman" panose="02020603050405020304" pitchFamily="18" charset="0"/>
                <a:cs typeface="Times New Roman" panose="02020603050405020304" pitchFamily="18" charset="0"/>
              </a:rPr>
              <a:t>и</a:t>
            </a:r>
            <a:r>
              <a:rPr lang="en-US" sz="2000" dirty="0" err="1" smtClean="0">
                <a:latin typeface="Times New Roman" panose="02020603050405020304" pitchFamily="18" charset="0"/>
                <a:cs typeface="Times New Roman" panose="02020603050405020304" pitchFamily="18" charset="0"/>
              </a:rPr>
              <a:t>јентисаних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тако</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одређују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правац</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уношења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протезе</a:t>
            </a:r>
            <a:endParaRPr lang="en-US"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2050" name="Picture 2" descr="D:\Skenirano za predavanja\2013-11-07\Top-012.bmp"/>
          <p:cNvPicPr>
            <a:picLocks noChangeAspect="1" noChangeArrowheads="1"/>
          </p:cNvPicPr>
          <p:nvPr/>
        </p:nvPicPr>
        <p:blipFill rotWithShape="1">
          <a:blip r:embed="rId2" cstate="email"/>
          <a:srcRect l="1794" r="51486" b="5838"/>
          <a:stretch/>
        </p:blipFill>
        <p:spPr bwMode="auto">
          <a:xfrm>
            <a:off x="5204299" y="1107707"/>
            <a:ext cx="3847923" cy="249398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5" name="TextBox 4"/>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6" name="Straight Connector 5"/>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626487" y="1633651"/>
            <a:ext cx="21382" cy="10190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595355" y="1721200"/>
            <a:ext cx="29183" cy="104085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Content Placeholder 2"/>
          <p:cNvSpPr txBox="1">
            <a:spLocks/>
          </p:cNvSpPr>
          <p:nvPr/>
        </p:nvSpPr>
        <p:spPr bwMode="auto">
          <a:xfrm>
            <a:off x="155645" y="3375552"/>
            <a:ext cx="7577847" cy="32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buClr>
                <a:schemeClr val="accent1"/>
              </a:buClr>
              <a:buFont typeface="Wingdings" panose="05000000000000000000" pitchFamily="2" charset="2"/>
              <a:buChar char="Ø"/>
            </a:pPr>
            <a:r>
              <a:rPr kumimoji="0" lang="x-none" sz="1800" b="1" u="sng" dirty="0" smtClean="0">
                <a:latin typeface="Times New Roman" panose="02020603050405020304" pitchFamily="18" charset="0"/>
                <a:cs typeface="Times New Roman" panose="02020603050405020304" pitchFamily="18" charset="0"/>
              </a:rPr>
              <a:t>Улоге:</a:t>
            </a:r>
          </a:p>
          <a:p>
            <a:pPr marL="393700" lvl="1" indent="0">
              <a:buNone/>
            </a:pPr>
            <a:endParaRPr kumimoji="0" lang="sr-Latn-RS" sz="18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Обезб</a:t>
            </a:r>
            <a:r>
              <a:rPr kumimoji="0" lang="sr-Cyrl-CS" sz="1800" dirty="0" smtClean="0">
                <a:latin typeface="Times New Roman" panose="02020603050405020304" pitchFamily="18" charset="0"/>
                <a:cs typeface="Times New Roman" panose="02020603050405020304" pitchFamily="18" charset="0"/>
              </a:rPr>
              <a:t>ј</a:t>
            </a:r>
            <a:r>
              <a:rPr kumimoji="0" lang="x-none" sz="1800" dirty="0" smtClean="0">
                <a:latin typeface="Times New Roman" panose="02020603050405020304" pitchFamily="18" charset="0"/>
                <a:cs typeface="Times New Roman" panose="02020603050405020304" pitchFamily="18" charset="0"/>
              </a:rPr>
              <a:t>еђују само један правац уношења и изношења</a:t>
            </a:r>
            <a:endParaRPr kumimoji="0" lang="sr-Latn-RS" sz="1800"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Осигурају планирану ретенцију и стабилизацију</a:t>
            </a:r>
            <a:endParaRPr kumimoji="0" lang="sr-Latn-RS" sz="1800"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Елиминишу дејство штетних сила скелета на зубе</a:t>
            </a:r>
            <a:r>
              <a:rPr kumimoji="0" lang="sr-Cyrl-CS" sz="1800" dirty="0" smtClean="0">
                <a:latin typeface="Times New Roman" panose="02020603050405020304" pitchFamily="18" charset="0"/>
                <a:cs typeface="Times New Roman" panose="02020603050405020304" pitchFamily="18" charset="0"/>
              </a:rPr>
              <a:t> носаче</a:t>
            </a:r>
            <a:r>
              <a:rPr kumimoji="0" lang="x-none" sz="1800" dirty="0" smtClean="0">
                <a:latin typeface="Times New Roman" panose="02020603050405020304" pitchFamily="18" charset="0"/>
                <a:cs typeface="Times New Roman" panose="02020603050405020304" pitchFamily="18" charset="0"/>
              </a:rPr>
              <a:t> у моменту уношења и скидања протезе</a:t>
            </a:r>
            <a:endParaRPr kumimoji="0" lang="sr-Latn-RS" sz="1800"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Елиминишу храну између ретенционих зуба и базе протезе</a:t>
            </a:r>
            <a:endParaRPr kumimoji="0" lang="sr-Latn-RS" sz="1800"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Учествују у ретенцији протезе и у случајевима када силе које настоје да оборе протезу нису паралелне працу уношења</a:t>
            </a:r>
            <a:endParaRPr kumimoji="0" lang="sr-Latn-RS" sz="1800"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kumimoji="0" lang="x-none" sz="1800" dirty="0" smtClean="0">
                <a:latin typeface="Times New Roman" panose="02020603050405020304" pitchFamily="18" charset="0"/>
                <a:cs typeface="Times New Roman" panose="02020603050405020304" pitchFamily="18" charset="0"/>
              </a:rPr>
              <a:t>Стабилизују протезу</a:t>
            </a:r>
          </a:p>
          <a:p>
            <a:pPr lvl="1"/>
            <a:endParaRPr kumimoji="0" lang="en-US" sz="1800" dirty="0">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C742B1DE-B762-0C46-9125-C179ACEC9167}"/>
              </a:ext>
            </a:extLst>
          </p:cNvPr>
          <p:cNvSpPr/>
          <p:nvPr/>
        </p:nvSpPr>
        <p:spPr>
          <a:xfrm>
            <a:off x="155645" y="3388145"/>
            <a:ext cx="1215955" cy="427100"/>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9836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barn(inVertical)">
                                      <p:cBhvr>
                                        <p:cTn id="15" dur="500"/>
                                        <p:tgtEl>
                                          <p:spTgt spid="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anim calcmode="lin" valueType="num">
                                      <p:cBhvr>
                                        <p:cTn id="25" dur="1000" fill="hold"/>
                                        <p:tgtEl>
                                          <p:spTgt spid="1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1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13">
                                            <p:txEl>
                                              <p:pRg st="2" end="2"/>
                                            </p:txEl>
                                          </p:spTgt>
                                        </p:tgtEl>
                                        <p:attrNameLst>
                                          <p:attrName>style.rotation</p:attrName>
                                        </p:attrNameLst>
                                      </p:cBhvr>
                                      <p:tavLst>
                                        <p:tav tm="0">
                                          <p:val>
                                            <p:fltVal val="90"/>
                                          </p:val>
                                        </p:tav>
                                        <p:tav tm="100000">
                                          <p:val>
                                            <p:fltVal val="0"/>
                                          </p:val>
                                        </p:tav>
                                      </p:tavLst>
                                    </p:anim>
                                    <p:animEffect transition="in" filter="fade">
                                      <p:cBhvr>
                                        <p:cTn id="28" dur="1000"/>
                                        <p:tgtEl>
                                          <p:spTgt spid="13">
                                            <p:txEl>
                                              <p:pRg st="2" end="2"/>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13">
                                            <p:txEl>
                                              <p:pRg st="3" end="3"/>
                                            </p:txEl>
                                          </p:spTgt>
                                        </p:tgtEl>
                                        <p:attrNameLst>
                                          <p:attrName>style.visibility</p:attrName>
                                        </p:attrNameLst>
                                      </p:cBhvr>
                                      <p:to>
                                        <p:strVal val="visible"/>
                                      </p:to>
                                    </p:set>
                                    <p:anim calcmode="lin" valueType="num">
                                      <p:cBhvr>
                                        <p:cTn id="31" dur="1000" fill="hold"/>
                                        <p:tgtEl>
                                          <p:spTgt spid="1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1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1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13">
                                            <p:txEl>
                                              <p:pRg st="3" end="3"/>
                                            </p:txEl>
                                          </p:spTgt>
                                        </p:tgtEl>
                                      </p:cBhvr>
                                    </p:animEffect>
                                  </p:childTnLst>
                                </p:cTn>
                              </p:par>
                              <p:par>
                                <p:cTn id="35" presetID="31" presetClass="entr" presetSubtype="0" fill="hold" nodeType="withEffect">
                                  <p:stCondLst>
                                    <p:cond delay="0"/>
                                  </p:stCondLst>
                                  <p:childTnLst>
                                    <p:set>
                                      <p:cBhvr>
                                        <p:cTn id="36" dur="1" fill="hold">
                                          <p:stCondLst>
                                            <p:cond delay="0"/>
                                          </p:stCondLst>
                                        </p:cTn>
                                        <p:tgtEl>
                                          <p:spTgt spid="13">
                                            <p:txEl>
                                              <p:pRg st="4" end="4"/>
                                            </p:txEl>
                                          </p:spTgt>
                                        </p:tgtEl>
                                        <p:attrNameLst>
                                          <p:attrName>style.visibility</p:attrName>
                                        </p:attrNameLst>
                                      </p:cBhvr>
                                      <p:to>
                                        <p:strVal val="visible"/>
                                      </p:to>
                                    </p:set>
                                    <p:anim calcmode="lin" valueType="num">
                                      <p:cBhvr>
                                        <p:cTn id="37" dur="1000" fill="hold"/>
                                        <p:tgtEl>
                                          <p:spTgt spid="13">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13">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13">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13">
                                            <p:txEl>
                                              <p:pRg st="4" end="4"/>
                                            </p:txEl>
                                          </p:spTgt>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xEl>
                                              <p:pRg st="5" end="5"/>
                                            </p:txEl>
                                          </p:spTgt>
                                        </p:tgtEl>
                                        <p:attrNameLst>
                                          <p:attrName>style.visibility</p:attrName>
                                        </p:attrNameLst>
                                      </p:cBhvr>
                                      <p:to>
                                        <p:strVal val="visible"/>
                                      </p:to>
                                    </p:set>
                                    <p:anim calcmode="lin" valueType="num">
                                      <p:cBhvr>
                                        <p:cTn id="43" dur="1000" fill="hold"/>
                                        <p:tgtEl>
                                          <p:spTgt spid="13">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13">
                                            <p:txEl>
                                              <p:pRg st="5" end="5"/>
                                            </p:txEl>
                                          </p:spTgt>
                                        </p:tgtEl>
                                        <p:attrNameLst>
                                          <p:attrName>ppt_h</p:attrName>
                                        </p:attrNameLst>
                                      </p:cBhvr>
                                      <p:tavLst>
                                        <p:tav tm="0">
                                          <p:val>
                                            <p:fltVal val="0"/>
                                          </p:val>
                                        </p:tav>
                                        <p:tav tm="100000">
                                          <p:val>
                                            <p:strVal val="#ppt_h"/>
                                          </p:val>
                                        </p:tav>
                                      </p:tavLst>
                                    </p:anim>
                                    <p:anim calcmode="lin" valueType="num">
                                      <p:cBhvr>
                                        <p:cTn id="45" dur="1000" fill="hold"/>
                                        <p:tgtEl>
                                          <p:spTgt spid="13">
                                            <p:txEl>
                                              <p:pRg st="5" end="5"/>
                                            </p:txEl>
                                          </p:spTgt>
                                        </p:tgtEl>
                                        <p:attrNameLst>
                                          <p:attrName>style.rotation</p:attrName>
                                        </p:attrNameLst>
                                      </p:cBhvr>
                                      <p:tavLst>
                                        <p:tav tm="0">
                                          <p:val>
                                            <p:fltVal val="90"/>
                                          </p:val>
                                        </p:tav>
                                        <p:tav tm="100000">
                                          <p:val>
                                            <p:fltVal val="0"/>
                                          </p:val>
                                        </p:tav>
                                      </p:tavLst>
                                    </p:anim>
                                    <p:animEffect transition="in" filter="fade">
                                      <p:cBhvr>
                                        <p:cTn id="46" dur="1000"/>
                                        <p:tgtEl>
                                          <p:spTgt spid="13">
                                            <p:txEl>
                                              <p:pRg st="5" end="5"/>
                                            </p:txEl>
                                          </p:spTgt>
                                        </p:tgtEl>
                                      </p:cBhvr>
                                    </p:animEffect>
                                  </p:childTnLst>
                                </p:cTn>
                              </p:par>
                              <p:par>
                                <p:cTn id="47" presetID="31" presetClass="entr" presetSubtype="0" fill="hold" nodeType="withEffect">
                                  <p:stCondLst>
                                    <p:cond delay="0"/>
                                  </p:stCondLst>
                                  <p:childTnLst>
                                    <p:set>
                                      <p:cBhvr>
                                        <p:cTn id="48" dur="1" fill="hold">
                                          <p:stCondLst>
                                            <p:cond delay="0"/>
                                          </p:stCondLst>
                                        </p:cTn>
                                        <p:tgtEl>
                                          <p:spTgt spid="13">
                                            <p:txEl>
                                              <p:pRg st="6" end="6"/>
                                            </p:txEl>
                                          </p:spTgt>
                                        </p:tgtEl>
                                        <p:attrNameLst>
                                          <p:attrName>style.visibility</p:attrName>
                                        </p:attrNameLst>
                                      </p:cBhvr>
                                      <p:to>
                                        <p:strVal val="visible"/>
                                      </p:to>
                                    </p:set>
                                    <p:anim calcmode="lin" valueType="num">
                                      <p:cBhvr>
                                        <p:cTn id="49" dur="1000" fill="hold"/>
                                        <p:tgtEl>
                                          <p:spTgt spid="13">
                                            <p:txEl>
                                              <p:pRg st="6" end="6"/>
                                            </p:txEl>
                                          </p:spTgt>
                                        </p:tgtEl>
                                        <p:attrNameLst>
                                          <p:attrName>ppt_w</p:attrName>
                                        </p:attrNameLst>
                                      </p:cBhvr>
                                      <p:tavLst>
                                        <p:tav tm="0">
                                          <p:val>
                                            <p:fltVal val="0"/>
                                          </p:val>
                                        </p:tav>
                                        <p:tav tm="100000">
                                          <p:val>
                                            <p:strVal val="#ppt_w"/>
                                          </p:val>
                                        </p:tav>
                                      </p:tavLst>
                                    </p:anim>
                                    <p:anim calcmode="lin" valueType="num">
                                      <p:cBhvr>
                                        <p:cTn id="50" dur="1000" fill="hold"/>
                                        <p:tgtEl>
                                          <p:spTgt spid="13">
                                            <p:txEl>
                                              <p:pRg st="6" end="6"/>
                                            </p:txEl>
                                          </p:spTgt>
                                        </p:tgtEl>
                                        <p:attrNameLst>
                                          <p:attrName>ppt_h</p:attrName>
                                        </p:attrNameLst>
                                      </p:cBhvr>
                                      <p:tavLst>
                                        <p:tav tm="0">
                                          <p:val>
                                            <p:fltVal val="0"/>
                                          </p:val>
                                        </p:tav>
                                        <p:tav tm="100000">
                                          <p:val>
                                            <p:strVal val="#ppt_h"/>
                                          </p:val>
                                        </p:tav>
                                      </p:tavLst>
                                    </p:anim>
                                    <p:anim calcmode="lin" valueType="num">
                                      <p:cBhvr>
                                        <p:cTn id="51" dur="1000" fill="hold"/>
                                        <p:tgtEl>
                                          <p:spTgt spid="13">
                                            <p:txEl>
                                              <p:pRg st="6" end="6"/>
                                            </p:txEl>
                                          </p:spTgt>
                                        </p:tgtEl>
                                        <p:attrNameLst>
                                          <p:attrName>style.rotation</p:attrName>
                                        </p:attrNameLst>
                                      </p:cBhvr>
                                      <p:tavLst>
                                        <p:tav tm="0">
                                          <p:val>
                                            <p:fltVal val="90"/>
                                          </p:val>
                                        </p:tav>
                                        <p:tav tm="100000">
                                          <p:val>
                                            <p:fltVal val="0"/>
                                          </p:val>
                                        </p:tav>
                                      </p:tavLst>
                                    </p:anim>
                                    <p:animEffect transition="in" filter="fade">
                                      <p:cBhvr>
                                        <p:cTn id="52" dur="1000"/>
                                        <p:tgtEl>
                                          <p:spTgt spid="13">
                                            <p:txEl>
                                              <p:pRg st="6" end="6"/>
                                            </p:txEl>
                                          </p:spTgt>
                                        </p:tgtEl>
                                      </p:cBhvr>
                                    </p:animEffect>
                                  </p:childTnLst>
                                </p:cTn>
                              </p:par>
                              <p:par>
                                <p:cTn id="53" presetID="31" presetClass="entr" presetSubtype="0" fill="hold" nodeType="withEffect">
                                  <p:stCondLst>
                                    <p:cond delay="0"/>
                                  </p:stCondLst>
                                  <p:childTnLst>
                                    <p:set>
                                      <p:cBhvr>
                                        <p:cTn id="54" dur="1" fill="hold">
                                          <p:stCondLst>
                                            <p:cond delay="0"/>
                                          </p:stCondLst>
                                        </p:cTn>
                                        <p:tgtEl>
                                          <p:spTgt spid="13">
                                            <p:txEl>
                                              <p:pRg st="7" end="7"/>
                                            </p:txEl>
                                          </p:spTgt>
                                        </p:tgtEl>
                                        <p:attrNameLst>
                                          <p:attrName>style.visibility</p:attrName>
                                        </p:attrNameLst>
                                      </p:cBhvr>
                                      <p:to>
                                        <p:strVal val="visible"/>
                                      </p:to>
                                    </p:set>
                                    <p:anim calcmode="lin" valueType="num">
                                      <p:cBhvr>
                                        <p:cTn id="55" dur="1000" fill="hold"/>
                                        <p:tgtEl>
                                          <p:spTgt spid="13">
                                            <p:txEl>
                                              <p:pRg st="7" end="7"/>
                                            </p:txEl>
                                          </p:spTgt>
                                        </p:tgtEl>
                                        <p:attrNameLst>
                                          <p:attrName>ppt_w</p:attrName>
                                        </p:attrNameLst>
                                      </p:cBhvr>
                                      <p:tavLst>
                                        <p:tav tm="0">
                                          <p:val>
                                            <p:fltVal val="0"/>
                                          </p:val>
                                        </p:tav>
                                        <p:tav tm="100000">
                                          <p:val>
                                            <p:strVal val="#ppt_w"/>
                                          </p:val>
                                        </p:tav>
                                      </p:tavLst>
                                    </p:anim>
                                    <p:anim calcmode="lin" valueType="num">
                                      <p:cBhvr>
                                        <p:cTn id="56" dur="1000" fill="hold"/>
                                        <p:tgtEl>
                                          <p:spTgt spid="13">
                                            <p:txEl>
                                              <p:pRg st="7" end="7"/>
                                            </p:txEl>
                                          </p:spTgt>
                                        </p:tgtEl>
                                        <p:attrNameLst>
                                          <p:attrName>ppt_h</p:attrName>
                                        </p:attrNameLst>
                                      </p:cBhvr>
                                      <p:tavLst>
                                        <p:tav tm="0">
                                          <p:val>
                                            <p:fltVal val="0"/>
                                          </p:val>
                                        </p:tav>
                                        <p:tav tm="100000">
                                          <p:val>
                                            <p:strVal val="#ppt_h"/>
                                          </p:val>
                                        </p:tav>
                                      </p:tavLst>
                                    </p:anim>
                                    <p:anim calcmode="lin" valueType="num">
                                      <p:cBhvr>
                                        <p:cTn id="57" dur="1000" fill="hold"/>
                                        <p:tgtEl>
                                          <p:spTgt spid="13">
                                            <p:txEl>
                                              <p:pRg st="7" end="7"/>
                                            </p:txEl>
                                          </p:spTgt>
                                        </p:tgtEl>
                                        <p:attrNameLst>
                                          <p:attrName>style.rotation</p:attrName>
                                        </p:attrNameLst>
                                      </p:cBhvr>
                                      <p:tavLst>
                                        <p:tav tm="0">
                                          <p:val>
                                            <p:fltVal val="90"/>
                                          </p:val>
                                        </p:tav>
                                        <p:tav tm="100000">
                                          <p:val>
                                            <p:fltVal val="0"/>
                                          </p:val>
                                        </p:tav>
                                      </p:tavLst>
                                    </p:anim>
                                    <p:animEffect transition="in" filter="fade">
                                      <p:cBhvr>
                                        <p:cTn id="58" dur="1000"/>
                                        <p:tgtEl>
                                          <p:spTgt spid="1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17795" y="1624499"/>
            <a:ext cx="5165387" cy="841423"/>
          </a:xfrm>
          <a:solidFill>
            <a:schemeClr val="bg2"/>
          </a:solidFill>
          <a:ln w="19050">
            <a:solidFill>
              <a:schemeClr val="accent1"/>
            </a:solidFill>
          </a:ln>
        </p:spPr>
        <p:txBody>
          <a:bodyPr/>
          <a:lstStyle/>
          <a:p>
            <a:pPr marL="0" indent="0">
              <a:buNone/>
            </a:pPr>
            <a:r>
              <a:rPr lang="x-none" sz="2000" dirty="0" smtClean="0">
                <a:latin typeface="Times New Roman" panose="02020603050405020304" pitchFamily="18" charset="0"/>
                <a:cs typeface="Times New Roman" panose="02020603050405020304" pitchFamily="18" charset="0"/>
              </a:rPr>
              <a:t>Ф</a:t>
            </a:r>
            <a:r>
              <a:rPr lang="en-US" sz="2000" dirty="0" err="1" smtClean="0">
                <a:latin typeface="Times New Roman" panose="02020603050405020304" pitchFamily="18" charset="0"/>
                <a:cs typeface="Times New Roman" panose="02020603050405020304" pitchFamily="18" charset="0"/>
              </a:rPr>
              <a:t>ормирају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на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апроксималним</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површинама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ретенционих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зуба</a:t>
            </a:r>
            <a:r>
              <a:rPr lang="en-US" sz="2000" dirty="0" smtClean="0">
                <a:latin typeface="Times New Roman" panose="02020603050405020304" pitchFamily="18" charset="0"/>
                <a:cs typeface="Times New Roman" panose="02020603050405020304" pitchFamily="18" charset="0"/>
              </a:rPr>
              <a:t>,</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ређе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оралним</a:t>
            </a:r>
            <a:r>
              <a:rPr lang="sr-Latn-RS" sz="2000" dirty="0" smtClean="0">
                <a:latin typeface="Times New Roman" panose="02020603050405020304" pitchFamily="18" charset="0"/>
                <a:cs typeface="Times New Roman" panose="02020603050405020304" pitchFamily="18" charset="0"/>
              </a:rPr>
              <a:t>.</a:t>
            </a:r>
          </a:p>
          <a:p>
            <a:endParaRPr lang="sr-Latn-RS" sz="2000" dirty="0">
              <a:latin typeface="Times New Roman" panose="02020603050405020304" pitchFamily="18" charset="0"/>
              <a:cs typeface="Times New Roman" panose="02020603050405020304" pitchFamily="18" charset="0"/>
            </a:endParaRPr>
          </a:p>
          <a:p>
            <a:pPr marL="393700" lvl="1" indent="0">
              <a:buNone/>
            </a:pPr>
            <a:endParaRPr lang="sr-Cyrl-RS" sz="2000" dirty="0" smtClean="0">
              <a:latin typeface="Times New Roman" panose="02020603050405020304" pitchFamily="18" charset="0"/>
              <a:cs typeface="Times New Roman" panose="02020603050405020304" pitchFamily="18" charset="0"/>
            </a:endParaRPr>
          </a:p>
          <a:p>
            <a:pPr marL="393700" lvl="1" indent="0">
              <a:buNone/>
            </a:pPr>
            <a:endParaRPr lang="sr-Cyrl-RS" sz="2000" dirty="0">
              <a:latin typeface="Times New Roman" panose="02020603050405020304" pitchFamily="18" charset="0"/>
              <a:cs typeface="Times New Roman" panose="02020603050405020304" pitchFamily="18" charset="0"/>
            </a:endParaRPr>
          </a:p>
          <a:p>
            <a:pPr marL="393700" lvl="1" indent="0">
              <a:buNone/>
            </a:pPr>
            <a:endParaRPr lang="sr-Cyrl-RS" sz="2000" dirty="0" smtClean="0">
              <a:latin typeface="Times New Roman" panose="02020603050405020304" pitchFamily="18" charset="0"/>
              <a:cs typeface="Times New Roman" panose="02020603050405020304" pitchFamily="18" charset="0"/>
            </a:endParaRPr>
          </a:p>
          <a:p>
            <a:pPr marL="393700" lvl="1" indent="0">
              <a:buNone/>
            </a:pPr>
            <a:endParaRPr lang="sr-Cyrl-RS" sz="2000" dirty="0">
              <a:latin typeface="Times New Roman" panose="02020603050405020304" pitchFamily="18" charset="0"/>
              <a:cs typeface="Times New Roman" panose="02020603050405020304" pitchFamily="18" charset="0"/>
            </a:endParaRPr>
          </a:p>
          <a:p>
            <a:pPr marL="0" indent="0">
              <a:buNone/>
            </a:pPr>
            <a:endParaRPr lang="en-US" sz="2000" dirty="0" smtClean="0">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247585" y="5275861"/>
            <a:ext cx="4119610" cy="1200329"/>
          </a:xfrm>
          <a:prstGeom prst="rect">
            <a:avLst/>
          </a:prstGeom>
          <a:solidFill>
            <a:schemeClr val="bg1">
              <a:lumMod val="85000"/>
            </a:schemeClr>
          </a:solidFill>
          <a:ln>
            <a:solidFill>
              <a:schemeClr val="tx1"/>
            </a:solidFill>
          </a:ln>
        </p:spPr>
        <p:txBody>
          <a:bodyPr wrap="square" rtlCol="0">
            <a:spAutoFit/>
          </a:bodyPr>
          <a:lstStyle/>
          <a:p>
            <a:r>
              <a:rPr lang="sr-Cyrl-RS" sz="1800" dirty="0" smtClean="0"/>
              <a:t>Траба настојати да буде буде неколико аксијалних површина (више од две) и да буду распоређеен са обе стране денталног лука.</a:t>
            </a:r>
            <a:r>
              <a:rPr lang="x-none" sz="1800" dirty="0" smtClean="0"/>
              <a:t> </a:t>
            </a:r>
            <a:endParaRPr lang="en-US" sz="1800" dirty="0" smtClean="0"/>
          </a:p>
        </p:txBody>
      </p:sp>
      <p:sp>
        <p:nvSpPr>
          <p:cNvPr id="8" name="TextBox 7"/>
          <p:cNvSpPr txBox="1"/>
          <p:nvPr/>
        </p:nvSpPr>
        <p:spPr>
          <a:xfrm>
            <a:off x="0" y="109183"/>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9" name="Straight Connector 8"/>
          <p:cNvCxnSpPr/>
          <p:nvPr/>
        </p:nvCxnSpPr>
        <p:spPr>
          <a:xfrm>
            <a:off x="525295" y="63240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a:xfrm>
            <a:off x="515116" y="908620"/>
            <a:ext cx="2821021" cy="597837"/>
          </a:xfrm>
        </p:spPr>
        <p:txBody>
          <a:bodyPr/>
          <a:lstStyle/>
          <a:p>
            <a:r>
              <a:rPr lang="x-none" sz="3600" u="sng" dirty="0" smtClean="0">
                <a:latin typeface="Times New Roman" panose="02020603050405020304" pitchFamily="18" charset="0"/>
                <a:cs typeface="Times New Roman" panose="02020603050405020304" pitchFamily="18" charset="0"/>
              </a:rPr>
              <a:t>Водеће равни</a:t>
            </a:r>
            <a:endParaRPr lang="en-US" sz="3600" u="sng"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440976" y="1885576"/>
            <a:ext cx="2568103" cy="1200329"/>
          </a:xfrm>
          <a:prstGeom prst="rect">
            <a:avLst/>
          </a:prstGeom>
          <a:solidFill>
            <a:schemeClr val="bg1">
              <a:lumMod val="95000"/>
            </a:schemeClr>
          </a:solidFill>
          <a:ln>
            <a:solidFill>
              <a:schemeClr val="tx1"/>
            </a:solidFill>
          </a:ln>
        </p:spPr>
        <p:txBody>
          <a:bodyPr wrap="square" rtlCol="0">
            <a:spAutoFit/>
          </a:bodyPr>
          <a:lstStyle/>
          <a:p>
            <a:r>
              <a:rPr lang="sr-Cyrl-RS" sz="1800" dirty="0">
                <a:cs typeface="Times New Roman" panose="02020603050405020304" pitchFamily="18" charset="0"/>
              </a:rPr>
              <a:t>На наменским фиксним </a:t>
            </a:r>
            <a:r>
              <a:rPr lang="sr-Cyrl-RS" sz="1800" dirty="0" smtClean="0">
                <a:cs typeface="Times New Roman" panose="02020603050405020304" pitchFamily="18" charset="0"/>
              </a:rPr>
              <a:t>надокнадама могуће </a:t>
            </a:r>
            <a:r>
              <a:rPr lang="sr-Cyrl-RS" sz="1800" dirty="0">
                <a:cs typeface="Times New Roman" panose="02020603050405020304" pitchFamily="18" charset="0"/>
              </a:rPr>
              <a:t>је формитати готово идеалне водеће </a:t>
            </a:r>
            <a:r>
              <a:rPr lang="sr-Cyrl-RS" sz="1800" dirty="0" smtClean="0">
                <a:cs typeface="Times New Roman" panose="02020603050405020304" pitchFamily="18" charset="0"/>
              </a:rPr>
              <a:t>равни!</a:t>
            </a:r>
            <a:endParaRPr lang="x-none" sz="1800" dirty="0">
              <a:cs typeface="Times New Roman" panose="02020603050405020304" pitchFamily="18" charset="0"/>
            </a:endParaRPr>
          </a:p>
        </p:txBody>
      </p:sp>
      <p:sp>
        <p:nvSpPr>
          <p:cNvPr id="12" name="TextBox 11"/>
          <p:cNvSpPr txBox="1"/>
          <p:nvPr/>
        </p:nvSpPr>
        <p:spPr>
          <a:xfrm>
            <a:off x="97277" y="2583965"/>
            <a:ext cx="5603132" cy="923330"/>
          </a:xfrm>
          <a:prstGeom prst="rect">
            <a:avLst/>
          </a:prstGeom>
          <a:solidFill>
            <a:srgbClr val="FFC000"/>
          </a:solidFill>
          <a:ln>
            <a:solidFill>
              <a:schemeClr val="tx1"/>
            </a:solidFill>
          </a:ln>
        </p:spPr>
        <p:txBody>
          <a:bodyPr wrap="square" rtlCol="0">
            <a:spAutoFit/>
          </a:bodyPr>
          <a:lstStyle/>
          <a:p>
            <a:r>
              <a:rPr lang="sr-Cyrl-RS" sz="1800" b="1" u="sng" dirty="0">
                <a:cs typeface="Times New Roman" panose="02020603050405020304" pitchFamily="18" charset="0"/>
              </a:rPr>
              <a:t>Могу се </a:t>
            </a:r>
            <a:r>
              <a:rPr lang="sr-Cyrl-RS" sz="1800" b="1" u="sng" dirty="0" smtClean="0">
                <a:cs typeface="Times New Roman" panose="02020603050405020304" pitchFamily="18" charset="0"/>
              </a:rPr>
              <a:t>формирати</a:t>
            </a:r>
            <a:r>
              <a:rPr lang="sr-Cyrl-RS" sz="1800" u="sng" dirty="0" smtClean="0">
                <a:cs typeface="Times New Roman" panose="02020603050405020304" pitchFamily="18" charset="0"/>
              </a:rPr>
              <a:t>:</a:t>
            </a:r>
          </a:p>
          <a:p>
            <a:pPr marL="285750" indent="-285750">
              <a:buFont typeface="Arial" panose="020B0604020202020204" pitchFamily="34" charset="0"/>
              <a:buChar char="•"/>
            </a:pPr>
            <a:r>
              <a:rPr lang="x-none" sz="1800" dirty="0" smtClean="0">
                <a:cs typeface="Times New Roman" panose="02020603050405020304" pitchFamily="18" charset="0"/>
              </a:rPr>
              <a:t>Б</a:t>
            </a:r>
            <a:r>
              <a:rPr lang="en-US" sz="1800" dirty="0" err="1">
                <a:cs typeface="Times New Roman" panose="02020603050405020304" pitchFamily="18" charset="0"/>
              </a:rPr>
              <a:t>рушењем</a:t>
            </a:r>
            <a:r>
              <a:rPr lang="en-US" sz="1800" dirty="0">
                <a:cs typeface="Times New Roman" panose="02020603050405020304" pitchFamily="18" charset="0"/>
              </a:rPr>
              <a:t> </a:t>
            </a:r>
            <a:r>
              <a:rPr lang="en-US" sz="1800" dirty="0" err="1">
                <a:cs typeface="Times New Roman" panose="02020603050405020304" pitchFamily="18" charset="0"/>
              </a:rPr>
              <a:t>природних</a:t>
            </a:r>
            <a:r>
              <a:rPr lang="sr-Cyrl-RS" sz="1800" dirty="0">
                <a:cs typeface="Times New Roman" panose="02020603050405020304" pitchFamily="18" charset="0"/>
              </a:rPr>
              <a:t> зуба</a:t>
            </a:r>
            <a:r>
              <a:rPr lang="en-US" sz="1800" dirty="0">
                <a:cs typeface="Times New Roman" panose="02020603050405020304" pitchFamily="18" charset="0"/>
              </a:rPr>
              <a:t> у </a:t>
            </a:r>
            <a:r>
              <a:rPr lang="en-US" sz="1800" dirty="0" err="1" smtClean="0">
                <a:cs typeface="Times New Roman" panose="02020603050405020304" pitchFamily="18" charset="0"/>
              </a:rPr>
              <a:t>глеђ</a:t>
            </a:r>
            <a:r>
              <a:rPr lang="x-none" sz="1800" dirty="0" smtClean="0">
                <a:cs typeface="Times New Roman" panose="02020603050405020304" pitchFamily="18" charset="0"/>
              </a:rPr>
              <a:t>и</a:t>
            </a:r>
            <a:endParaRPr lang="sr-Cyrl-RS" sz="1800" dirty="0">
              <a:cs typeface="Times New Roman" panose="02020603050405020304" pitchFamily="18" charset="0"/>
            </a:endParaRPr>
          </a:p>
          <a:p>
            <a:pPr marL="285750" indent="-285750">
              <a:buFont typeface="Arial" panose="020B0604020202020204" pitchFamily="34" charset="0"/>
              <a:buChar char="•"/>
            </a:pPr>
            <a:r>
              <a:rPr lang="sr-Cyrl-RS" sz="1800" dirty="0" smtClean="0">
                <a:cs typeface="Times New Roman" panose="02020603050405020304" pitchFamily="18" charset="0"/>
              </a:rPr>
              <a:t>Фрезовањем фиксних надокнада у воску или металу</a:t>
            </a:r>
            <a:endParaRPr lang="sr-Cyrl-RS" sz="1800" dirty="0">
              <a:cs typeface="Times New Roman" panose="02020603050405020304" pitchFamily="18" charset="0"/>
            </a:endParaRPr>
          </a:p>
        </p:txBody>
      </p:sp>
      <p:sp>
        <p:nvSpPr>
          <p:cNvPr id="14" name="TextBox 13"/>
          <p:cNvSpPr txBox="1"/>
          <p:nvPr/>
        </p:nvSpPr>
        <p:spPr>
          <a:xfrm>
            <a:off x="95999" y="3779940"/>
            <a:ext cx="4548205" cy="923330"/>
          </a:xfrm>
          <a:prstGeom prst="rect">
            <a:avLst/>
          </a:prstGeom>
          <a:solidFill>
            <a:schemeClr val="accent4">
              <a:lumMod val="20000"/>
              <a:lumOff val="80000"/>
            </a:schemeClr>
          </a:solidFill>
          <a:ln>
            <a:solidFill>
              <a:schemeClr val="tx1"/>
            </a:solidFill>
          </a:ln>
        </p:spPr>
        <p:txBody>
          <a:bodyPr wrap="square" rtlCol="0">
            <a:spAutoFit/>
          </a:bodyPr>
          <a:lstStyle/>
          <a:p>
            <a:r>
              <a:rPr lang="en-US" sz="1800" b="1" u="sng" dirty="0">
                <a:cs typeface="Times New Roman" panose="02020603050405020304" pitchFamily="18" charset="0"/>
              </a:rPr>
              <a:t>Водећа </a:t>
            </a:r>
            <a:r>
              <a:rPr lang="en-US" sz="1800" b="1" u="sng" dirty="0" err="1">
                <a:cs typeface="Times New Roman" panose="02020603050405020304" pitchFamily="18" charset="0"/>
              </a:rPr>
              <a:t>раван</a:t>
            </a:r>
            <a:r>
              <a:rPr lang="sr-Cyrl-RS" sz="1800" b="1" u="sng" dirty="0">
                <a:cs typeface="Times New Roman" panose="02020603050405020304" pitchFamily="18" charset="0"/>
              </a:rPr>
              <a:t>и</a:t>
            </a:r>
            <a:r>
              <a:rPr lang="x-none" sz="1800" b="1" u="sng" dirty="0">
                <a:cs typeface="Times New Roman" panose="02020603050405020304" pitchFamily="18" charset="0"/>
              </a:rPr>
              <a:t> димензије:</a:t>
            </a:r>
          </a:p>
          <a:p>
            <a:pPr marL="285750" indent="-285750">
              <a:buFont typeface="Arial" panose="020B0604020202020204" pitchFamily="34" charset="0"/>
              <a:buChar char="•"/>
            </a:pPr>
            <a:r>
              <a:rPr lang="en-US" sz="1800" dirty="0">
                <a:cs typeface="Times New Roman" panose="02020603050405020304" pitchFamily="18" charset="0"/>
              </a:rPr>
              <a:t>2/3 </a:t>
            </a:r>
            <a:r>
              <a:rPr lang="en-US" sz="1800" dirty="0" err="1">
                <a:cs typeface="Times New Roman" panose="02020603050405020304" pitchFamily="18" charset="0"/>
              </a:rPr>
              <a:t>ширине</a:t>
            </a:r>
            <a:r>
              <a:rPr lang="en-US" sz="1800" dirty="0">
                <a:cs typeface="Times New Roman" panose="02020603050405020304" pitchFamily="18" charset="0"/>
              </a:rPr>
              <a:t> </a:t>
            </a:r>
            <a:r>
              <a:rPr lang="en-US" sz="1800" dirty="0" err="1">
                <a:cs typeface="Times New Roman" panose="02020603050405020304" pitchFamily="18" charset="0"/>
              </a:rPr>
              <a:t>апроксималне</a:t>
            </a:r>
            <a:r>
              <a:rPr lang="en-US" sz="1800" dirty="0">
                <a:cs typeface="Times New Roman" panose="02020603050405020304" pitchFamily="18" charset="0"/>
              </a:rPr>
              <a:t> </a:t>
            </a:r>
            <a:r>
              <a:rPr lang="en-US" sz="1800" dirty="0" err="1">
                <a:cs typeface="Times New Roman" panose="02020603050405020304" pitchFamily="18" charset="0"/>
              </a:rPr>
              <a:t>површине</a:t>
            </a:r>
            <a:r>
              <a:rPr lang="en-US" sz="1800" dirty="0">
                <a:cs typeface="Times New Roman" panose="02020603050405020304" pitchFamily="18" charset="0"/>
              </a:rPr>
              <a:t> </a:t>
            </a:r>
            <a:r>
              <a:rPr lang="en-US" sz="1800" dirty="0" err="1">
                <a:cs typeface="Times New Roman" panose="02020603050405020304" pitchFamily="18" charset="0"/>
              </a:rPr>
              <a:t>зуб</a:t>
            </a:r>
            <a:r>
              <a:rPr lang="x-none" sz="1800" dirty="0">
                <a:cs typeface="Times New Roman" panose="02020603050405020304" pitchFamily="18" charset="0"/>
              </a:rPr>
              <a:t>а </a:t>
            </a:r>
            <a:endParaRPr lang="sr-Cyrl-RS" sz="1800" dirty="0" smtClean="0">
              <a:cs typeface="Times New Roman" panose="02020603050405020304" pitchFamily="18" charset="0"/>
            </a:endParaRPr>
          </a:p>
          <a:p>
            <a:pPr marL="285750" indent="-285750">
              <a:buFont typeface="Arial" panose="020B0604020202020204" pitchFamily="34" charset="0"/>
              <a:buChar char="•"/>
            </a:pPr>
            <a:r>
              <a:rPr lang="en-US" sz="1800" dirty="0" smtClean="0">
                <a:cs typeface="Times New Roman" panose="02020603050405020304" pitchFamily="18" charset="0"/>
              </a:rPr>
              <a:t>2-3 </a:t>
            </a:r>
            <a:r>
              <a:rPr lang="en-US" sz="1800" dirty="0">
                <a:cs typeface="Times New Roman" panose="02020603050405020304" pitchFamily="18" charset="0"/>
              </a:rPr>
              <a:t>mm у </a:t>
            </a:r>
            <a:r>
              <a:rPr lang="en-US" sz="1800" dirty="0" err="1">
                <a:cs typeface="Times New Roman" panose="02020603050405020304" pitchFamily="18" charset="0"/>
              </a:rPr>
              <a:t>оклузо-гингивалном</a:t>
            </a:r>
            <a:r>
              <a:rPr lang="en-US" sz="1800" dirty="0">
                <a:cs typeface="Times New Roman" panose="02020603050405020304" pitchFamily="18" charset="0"/>
              </a:rPr>
              <a:t> </a:t>
            </a:r>
            <a:r>
              <a:rPr lang="en-US" sz="1800" dirty="0" err="1" smtClean="0">
                <a:cs typeface="Times New Roman" panose="02020603050405020304" pitchFamily="18" charset="0"/>
              </a:rPr>
              <a:t>правцу</a:t>
            </a:r>
            <a:endParaRPr lang="en-US" sz="1800" dirty="0">
              <a:cs typeface="Times New Roman" panose="02020603050405020304" pitchFamily="18" charset="0"/>
            </a:endParaRPr>
          </a:p>
        </p:txBody>
      </p:sp>
      <p:pic>
        <p:nvPicPr>
          <p:cNvPr id="17" name="Picture 3" descr="F:\Documents\PP sredjena poglavlja\III poglavlje\kolori\03-087.tif"/>
          <p:cNvPicPr>
            <a:picLocks noChangeAspect="1" noChangeArrowheads="1"/>
          </p:cNvPicPr>
          <p:nvPr/>
        </p:nvPicPr>
        <p:blipFill>
          <a:blip r:embed="rId2"/>
          <a:srcRect l="8830" t="14821" r="8296" b="13651"/>
          <a:stretch>
            <a:fillRect/>
          </a:stretch>
        </p:blipFill>
        <p:spPr bwMode="auto">
          <a:xfrm>
            <a:off x="4706920" y="3760593"/>
            <a:ext cx="4224337" cy="2916238"/>
          </a:xfrm>
          <a:prstGeom prst="rect">
            <a:avLst/>
          </a:prstGeom>
          <a:ln>
            <a:noFill/>
          </a:ln>
          <a:effectLst>
            <a:outerShdw blurRad="292100" dist="139700" dir="2700000" algn="tl" rotWithShape="0">
              <a:srgbClr val="333333">
                <a:alpha val="65000"/>
              </a:srgbClr>
            </a:outerShdw>
          </a:effectLst>
        </p:spPr>
      </p:pic>
      <p:cxnSp>
        <p:nvCxnSpPr>
          <p:cNvPr id="18" name="Straight Connector 17"/>
          <p:cNvCxnSpPr/>
          <p:nvPr/>
        </p:nvCxnSpPr>
        <p:spPr>
          <a:xfrm rot="16200000" flipH="1">
            <a:off x="6569851" y="4977412"/>
            <a:ext cx="2001837"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7771589" y="4812312"/>
            <a:ext cx="2001837"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6874651" y="5282212"/>
            <a:ext cx="2001837"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flipH="1">
            <a:off x="5198251" y="5252049"/>
            <a:ext cx="2001838"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5629257" y="5105206"/>
            <a:ext cx="2001838" cy="492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6070582" y="5517956"/>
            <a:ext cx="2001838" cy="492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6200000" flipH="1">
            <a:off x="4471176" y="5218712"/>
            <a:ext cx="2001837"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4305282" y="5294118"/>
            <a:ext cx="2003425" cy="476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Down Arrow 32"/>
          <p:cNvSpPr/>
          <p:nvPr/>
        </p:nvSpPr>
        <p:spPr>
          <a:xfrm rot="13836826">
            <a:off x="4270987" y="4810340"/>
            <a:ext cx="330741" cy="426541"/>
          </a:xfrm>
          <a:prstGeom prst="downArrow">
            <a:avLst/>
          </a:prstGeom>
          <a:solidFill>
            <a:schemeClr val="bg2">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Down Arrow 35"/>
          <p:cNvSpPr/>
          <p:nvPr/>
        </p:nvSpPr>
        <p:spPr>
          <a:xfrm>
            <a:off x="7429211" y="3207403"/>
            <a:ext cx="330741" cy="426541"/>
          </a:xfrm>
          <a:prstGeom prst="downArrow">
            <a:avLst/>
          </a:prstGeom>
          <a:solidFill>
            <a:schemeClr val="bg2">
              <a:lumMod val="50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p:cNvSpPr txBox="1"/>
          <p:nvPr/>
        </p:nvSpPr>
        <p:spPr>
          <a:xfrm>
            <a:off x="5145184" y="6665459"/>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683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arn(inVertical)">
                                      <p:cBhvr>
                                        <p:cTn id="10" dur="500"/>
                                        <p:tgtEl>
                                          <p:spTgt spid="36"/>
                                        </p:tgtEl>
                                      </p:cBhvr>
                                    </p:animEffect>
                                  </p:childTnLst>
                                </p:cTn>
                              </p:par>
                              <p:par>
                                <p:cTn id="11" presetID="16" presetClass="entr" presetSubtype="21"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par>
                                <p:cTn id="17" presetID="16" presetClass="entr" presetSubtype="21"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par>
                                <p:cTn id="20" presetID="16" presetClass="entr" presetSubtype="21"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par>
                                <p:cTn id="23" presetID="16" presetClass="entr" presetSubtype="21"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500"/>
                                        <p:tgtEl>
                                          <p:spTgt spid="23"/>
                                        </p:tgtEl>
                                      </p:cBhvr>
                                    </p:animEffect>
                                  </p:childTnLst>
                                </p:cTn>
                              </p:par>
                              <p:par>
                                <p:cTn id="26" presetID="16" presetClass="entr" presetSubtype="21"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par>
                                <p:cTn id="29" presetID="16" presetClass="entr" presetSubtype="21"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16" presetClass="entr" presetSubtype="21"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6"/>
          <p:cNvSpPr txBox="1">
            <a:spLocks noChangeArrowheads="1"/>
          </p:cNvSpPr>
          <p:nvPr/>
        </p:nvSpPr>
        <p:spPr bwMode="auto">
          <a:xfrm>
            <a:off x="492918" y="989806"/>
            <a:ext cx="8518525" cy="430213"/>
          </a:xfrm>
          <a:prstGeom prst="rect">
            <a:avLst/>
          </a:prstGeom>
          <a:solidFill>
            <a:schemeClr val="bg1">
              <a:lumMod val="95000"/>
            </a:schemeClr>
          </a:solidFill>
          <a:ln w="19050">
            <a:solidFill>
              <a:schemeClr val="accent1"/>
            </a:solidFill>
          </a:ln>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lang="sr-Cyrl-CS" sz="2200" dirty="0"/>
              <a:t>Алгоритам</a:t>
            </a:r>
            <a:r>
              <a:rPr lang="sr-Latn-CS" sz="2200" dirty="0"/>
              <a:t> </a:t>
            </a:r>
            <a:r>
              <a:rPr lang="sr-Cyrl-CS" sz="2200" dirty="0"/>
              <a:t>за</a:t>
            </a:r>
            <a:r>
              <a:rPr lang="sr-Latn-CS" sz="2200" dirty="0"/>
              <a:t> </a:t>
            </a:r>
            <a:r>
              <a:rPr lang="sr-Cyrl-CS" sz="2200" dirty="0"/>
              <a:t>успешну</a:t>
            </a:r>
            <a:r>
              <a:rPr lang="sr-Latn-CS" sz="2200" dirty="0"/>
              <a:t> </a:t>
            </a:r>
            <a:r>
              <a:rPr lang="sr-Cyrl-CS" sz="2200" dirty="0"/>
              <a:t>терапију</a:t>
            </a:r>
            <a:r>
              <a:rPr lang="sr-Latn-CS" sz="2200" dirty="0"/>
              <a:t> </a:t>
            </a:r>
            <a:r>
              <a:rPr lang="sr-Cyrl-CS" sz="2200" dirty="0"/>
              <a:t>крезубости</a:t>
            </a:r>
            <a:r>
              <a:rPr lang="sr-Latn-CS" sz="2200" dirty="0"/>
              <a:t> </a:t>
            </a:r>
            <a:r>
              <a:rPr lang="sr-Cyrl-CS" sz="2200" dirty="0"/>
              <a:t>парцијалним</a:t>
            </a:r>
            <a:r>
              <a:rPr lang="sr-Latn-CS" sz="2200" dirty="0"/>
              <a:t> </a:t>
            </a:r>
            <a:r>
              <a:rPr lang="sr-Cyrl-CS" sz="2200" dirty="0"/>
              <a:t>протезама</a:t>
            </a:r>
            <a:endParaRPr lang="sr-Latn-CS" sz="2200" dirty="0"/>
          </a:p>
        </p:txBody>
      </p:sp>
      <p:graphicFrame>
        <p:nvGraphicFramePr>
          <p:cNvPr id="53255" name="Group 7"/>
          <p:cNvGraphicFramePr>
            <a:graphicFrameLocks noGrp="1"/>
          </p:cNvGraphicFramePr>
          <p:nvPr>
            <p:extLst>
              <p:ext uri="{D42A27DB-BD31-4B8C-83A1-F6EECF244321}">
                <p14:modId xmlns:p14="http://schemas.microsoft.com/office/powerpoint/2010/main" val="1599433392"/>
              </p:ext>
            </p:extLst>
          </p:nvPr>
        </p:nvGraphicFramePr>
        <p:xfrm>
          <a:off x="763588" y="1777421"/>
          <a:ext cx="7993063" cy="1834910"/>
        </p:xfrm>
        <a:graphic>
          <a:graphicData uri="http://schemas.openxmlformats.org/drawingml/2006/table">
            <a:tbl>
              <a:tblPr/>
              <a:tblGrid>
                <a:gridCol w="285210">
                  <a:extLst>
                    <a:ext uri="{9D8B030D-6E8A-4147-A177-3AD203B41FA5}">
                      <a16:colId xmlns:a16="http://schemas.microsoft.com/office/drawing/2014/main" val="20000"/>
                    </a:ext>
                  </a:extLst>
                </a:gridCol>
                <a:gridCol w="1642015">
                  <a:extLst>
                    <a:ext uri="{9D8B030D-6E8A-4147-A177-3AD203B41FA5}">
                      <a16:colId xmlns:a16="http://schemas.microsoft.com/office/drawing/2014/main" val="20001"/>
                    </a:ext>
                  </a:extLst>
                </a:gridCol>
                <a:gridCol w="1498600">
                  <a:extLst>
                    <a:ext uri="{9D8B030D-6E8A-4147-A177-3AD203B41FA5}">
                      <a16:colId xmlns:a16="http://schemas.microsoft.com/office/drawing/2014/main" val="20002"/>
                    </a:ext>
                  </a:extLst>
                </a:gridCol>
                <a:gridCol w="1427163">
                  <a:extLst>
                    <a:ext uri="{9D8B030D-6E8A-4147-A177-3AD203B41FA5}">
                      <a16:colId xmlns:a16="http://schemas.microsoft.com/office/drawing/2014/main" val="20003"/>
                    </a:ext>
                  </a:extLst>
                </a:gridCol>
                <a:gridCol w="1498600">
                  <a:extLst>
                    <a:ext uri="{9D8B030D-6E8A-4147-A177-3AD203B41FA5}">
                      <a16:colId xmlns:a16="http://schemas.microsoft.com/office/drawing/2014/main" val="20004"/>
                    </a:ext>
                  </a:extLst>
                </a:gridCol>
                <a:gridCol w="1641475">
                  <a:extLst>
                    <a:ext uri="{9D8B030D-6E8A-4147-A177-3AD203B41FA5}">
                      <a16:colId xmlns:a16="http://schemas.microsoft.com/office/drawing/2014/main" val="20005"/>
                    </a:ext>
                  </a:extLst>
                </a:gridCol>
              </a:tblGrid>
              <a:tr h="16827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400" b="1" i="0" u="none" strike="noStrike" cap="none" normalizeH="0" baseline="0" dirty="0" smtClean="0">
                          <a:ln>
                            <a:noFill/>
                          </a:ln>
                          <a:solidFill>
                            <a:srgbClr val="CC3300"/>
                          </a:solidFill>
                          <a:effectLst/>
                          <a:latin typeface="Arial" charset="0"/>
                        </a:rPr>
                        <a:t>1</a:t>
                      </a:r>
                    </a:p>
                  </a:txBody>
                  <a:tcPr marT="45727" marB="45727"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27" marB="45727"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sr-Latn-C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27" marB="45727"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sr-Latn-C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27" marB="45727"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sr-Latn-C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27" marB="45727"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sr-Cyrl-R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Планирање</a:t>
                      </a:r>
                      <a:endParaRPr kumimoji="0" lang="sr-Latn-C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sr-Latn-C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27" marB="45727"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3287" name="Group 39"/>
          <p:cNvGraphicFramePr>
            <a:graphicFrameLocks noGrp="1"/>
          </p:cNvGraphicFramePr>
          <p:nvPr>
            <p:extLst>
              <p:ext uri="{D42A27DB-BD31-4B8C-83A1-F6EECF244321}">
                <p14:modId xmlns:p14="http://schemas.microsoft.com/office/powerpoint/2010/main" val="1321065896"/>
              </p:ext>
            </p:extLst>
          </p:nvPr>
        </p:nvGraphicFramePr>
        <p:xfrm>
          <a:off x="771526" y="3900099"/>
          <a:ext cx="7985125" cy="457200"/>
        </p:xfrm>
        <a:graphic>
          <a:graphicData uri="http://schemas.openxmlformats.org/drawingml/2006/table">
            <a:tbl>
              <a:tblPr/>
              <a:tblGrid>
                <a:gridCol w="427037">
                  <a:extLst>
                    <a:ext uri="{9D8B030D-6E8A-4147-A177-3AD203B41FA5}">
                      <a16:colId xmlns:a16="http://schemas.microsoft.com/office/drawing/2014/main" val="20000"/>
                    </a:ext>
                  </a:extLst>
                </a:gridCol>
                <a:gridCol w="7558088">
                  <a:extLst>
                    <a:ext uri="{9D8B030D-6E8A-4147-A177-3AD203B41FA5}">
                      <a16:colId xmlns:a16="http://schemas.microsoft.com/office/drawing/2014/main" val="20001"/>
                    </a:ext>
                  </a:extLst>
                </a:gridCol>
              </a:tblGrid>
              <a:tr h="31129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400" b="1" i="0" u="none" strike="noStrike" cap="none" normalizeH="0" baseline="0" dirty="0" smtClean="0">
                          <a:ln>
                            <a:noFill/>
                          </a:ln>
                          <a:solidFill>
                            <a:srgbClr val="CC3300"/>
                          </a:solidFill>
                          <a:effectLst/>
                          <a:latin typeface="Arial" charset="0"/>
                        </a:rPr>
                        <a:t>2</a:t>
                      </a: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800" b="1" i="0" u="none" strike="noStrike" cap="none" normalizeH="0" baseline="0" dirty="0" smtClean="0">
                          <a:ln>
                            <a:noFill/>
                          </a:ln>
                          <a:solidFill>
                            <a:srgbClr val="FFC000"/>
                          </a:solidFill>
                          <a:effectLst/>
                          <a:latin typeface="Arial" charset="0"/>
                        </a:rPr>
                        <a:t>Клиничке фазе</a:t>
                      </a:r>
                      <a:endParaRPr kumimoji="0" lang="sr-Latn-CS" sz="1800" b="1" i="0" u="none" strike="noStrike" cap="none" normalizeH="0" baseline="0" dirty="0" smtClean="0">
                        <a:ln>
                          <a:noFill/>
                        </a:ln>
                        <a:solidFill>
                          <a:srgbClr val="FFC000"/>
                        </a:solidFill>
                        <a:effectLst/>
                        <a:latin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3288" name="Group 40"/>
          <p:cNvGraphicFramePr>
            <a:graphicFrameLocks noGrp="1"/>
          </p:cNvGraphicFramePr>
          <p:nvPr>
            <p:extLst>
              <p:ext uri="{D42A27DB-BD31-4B8C-83A1-F6EECF244321}">
                <p14:modId xmlns:p14="http://schemas.microsoft.com/office/powerpoint/2010/main" val="1187322405"/>
              </p:ext>
            </p:extLst>
          </p:nvPr>
        </p:nvGraphicFramePr>
        <p:xfrm>
          <a:off x="747711" y="4696987"/>
          <a:ext cx="7993063" cy="457200"/>
        </p:xfrm>
        <a:graphic>
          <a:graphicData uri="http://schemas.openxmlformats.org/drawingml/2006/table">
            <a:tbl>
              <a:tblPr/>
              <a:tblGrid>
                <a:gridCol w="431800">
                  <a:extLst>
                    <a:ext uri="{9D8B030D-6E8A-4147-A177-3AD203B41FA5}">
                      <a16:colId xmlns:a16="http://schemas.microsoft.com/office/drawing/2014/main" val="20000"/>
                    </a:ext>
                  </a:extLst>
                </a:gridCol>
                <a:gridCol w="7561263">
                  <a:extLst>
                    <a:ext uri="{9D8B030D-6E8A-4147-A177-3AD203B41FA5}">
                      <a16:colId xmlns:a16="http://schemas.microsoft.com/office/drawing/2014/main" val="20001"/>
                    </a:ext>
                  </a:extLst>
                </a:gridCol>
              </a:tblGrid>
              <a:tr h="322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400" b="1" i="0" u="none" strike="noStrike" cap="none" normalizeH="0" baseline="0" dirty="0" smtClean="0">
                          <a:ln>
                            <a:noFill/>
                          </a:ln>
                          <a:solidFill>
                            <a:srgbClr val="CC3300"/>
                          </a:solidFill>
                          <a:effectLst/>
                          <a:latin typeface="Arial" charset="0"/>
                        </a:rPr>
                        <a:t>3</a:t>
                      </a: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800" b="1" i="0" u="none" strike="noStrike" cap="none" normalizeH="0" baseline="0" dirty="0" smtClean="0">
                          <a:ln>
                            <a:noFill/>
                          </a:ln>
                          <a:solidFill>
                            <a:srgbClr val="00B050"/>
                          </a:solidFill>
                          <a:effectLst/>
                          <a:latin typeface="Arial" charset="0"/>
                        </a:rPr>
                        <a:t>Лабораторијске фазе</a:t>
                      </a:r>
                      <a:endParaRPr kumimoji="0" lang="sr-Latn-CS" sz="1800" b="1" i="0" u="none" strike="noStrike" cap="none" normalizeH="0" baseline="0" dirty="0" smtClean="0">
                        <a:ln>
                          <a:noFill/>
                        </a:ln>
                        <a:solidFill>
                          <a:srgbClr val="00B050"/>
                        </a:solidFill>
                        <a:effectLst/>
                        <a:latin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53290" name="Group 42"/>
          <p:cNvGraphicFramePr>
            <a:graphicFrameLocks noGrp="1"/>
          </p:cNvGraphicFramePr>
          <p:nvPr>
            <p:extLst>
              <p:ext uri="{D42A27DB-BD31-4B8C-83A1-F6EECF244321}">
                <p14:modId xmlns:p14="http://schemas.microsoft.com/office/powerpoint/2010/main" val="3813367738"/>
              </p:ext>
            </p:extLst>
          </p:nvPr>
        </p:nvGraphicFramePr>
        <p:xfrm>
          <a:off x="779463" y="5468174"/>
          <a:ext cx="7985125" cy="457200"/>
        </p:xfrm>
        <a:graphic>
          <a:graphicData uri="http://schemas.openxmlformats.org/drawingml/2006/table">
            <a:tbl>
              <a:tblPr/>
              <a:tblGrid>
                <a:gridCol w="423862">
                  <a:extLst>
                    <a:ext uri="{9D8B030D-6E8A-4147-A177-3AD203B41FA5}">
                      <a16:colId xmlns:a16="http://schemas.microsoft.com/office/drawing/2014/main" val="20000"/>
                    </a:ext>
                  </a:extLst>
                </a:gridCol>
                <a:gridCol w="7561263">
                  <a:extLst>
                    <a:ext uri="{9D8B030D-6E8A-4147-A177-3AD203B41FA5}">
                      <a16:colId xmlns:a16="http://schemas.microsoft.com/office/drawing/2014/main" val="20001"/>
                    </a:ext>
                  </a:extLst>
                </a:gridCol>
              </a:tblGrid>
              <a:tr h="3619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2400" b="1" i="0" u="none" strike="noStrike" cap="none" normalizeH="0" baseline="0" smtClean="0">
                          <a:ln>
                            <a:noFill/>
                          </a:ln>
                          <a:solidFill>
                            <a:srgbClr val="CC3300"/>
                          </a:solidFill>
                          <a:effectLst/>
                          <a:latin typeface="Arial" charset="0"/>
                        </a:rPr>
                        <a:t>4</a:t>
                      </a: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Cyrl-RS" sz="1800" b="1" i="0" u="none" strike="noStrike" cap="none" normalizeH="0" baseline="0" dirty="0" smtClean="0">
                          <a:ln>
                            <a:noFill/>
                          </a:ln>
                          <a:solidFill>
                            <a:srgbClr val="002060"/>
                          </a:solidFill>
                          <a:effectLst/>
                          <a:latin typeface="Arial" charset="0"/>
                        </a:rPr>
                        <a:t>Контролни прегледи</a:t>
                      </a:r>
                      <a:r>
                        <a:rPr kumimoji="0" lang="sr-Latn-CS" sz="1800" b="1" i="0" u="none" strike="noStrike" cap="none" normalizeH="0" baseline="0" dirty="0" smtClean="0">
                          <a:ln>
                            <a:noFill/>
                          </a:ln>
                          <a:solidFill>
                            <a:srgbClr val="002060"/>
                          </a:solidFill>
                          <a:effectLst/>
                          <a:latin typeface="Arial" charset="0"/>
                        </a:rPr>
                        <a:t>, </a:t>
                      </a:r>
                      <a:r>
                        <a:rPr kumimoji="0" lang="sr-Cyrl-RS" sz="1800" b="1" i="0" u="none" strike="noStrike" cap="none" normalizeH="0" baseline="0" dirty="0" smtClean="0">
                          <a:ln>
                            <a:noFill/>
                          </a:ln>
                          <a:solidFill>
                            <a:srgbClr val="002060"/>
                          </a:solidFill>
                          <a:effectLst/>
                          <a:latin typeface="Arial" charset="0"/>
                        </a:rPr>
                        <a:t>контролни прегледи</a:t>
                      </a:r>
                      <a:endParaRPr kumimoji="0" lang="sr-Latn-CS" sz="1800" b="1" i="0" u="none" strike="noStrike" cap="none" normalizeH="0" baseline="0" dirty="0" smtClean="0">
                        <a:ln>
                          <a:noFill/>
                        </a:ln>
                        <a:solidFill>
                          <a:srgbClr val="002060"/>
                        </a:solidFill>
                        <a:effectLst/>
                        <a:latin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3587" name="Text Box 43"/>
          <p:cNvSpPr txBox="1">
            <a:spLocks noChangeArrowheads="1"/>
          </p:cNvSpPr>
          <p:nvPr/>
        </p:nvSpPr>
        <p:spPr bwMode="auto">
          <a:xfrm>
            <a:off x="2507675" y="6173354"/>
            <a:ext cx="4128649" cy="523220"/>
          </a:xfrm>
          <a:prstGeom prst="rect">
            <a:avLst/>
          </a:prstGeom>
          <a:noFill/>
          <a:ln w="57150">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spcBef>
                <a:spcPct val="50000"/>
              </a:spcBef>
            </a:pPr>
            <a:r>
              <a:rPr lang="en-US" sz="2800" b="1" dirty="0">
                <a:solidFill>
                  <a:srgbClr val="CC3300"/>
                </a:solidFill>
              </a:rPr>
              <a:t>T</a:t>
            </a:r>
            <a:r>
              <a:rPr lang="sr-Latn-CS" sz="2800" b="1" dirty="0">
                <a:solidFill>
                  <a:srgbClr val="CC3300"/>
                </a:solidFill>
              </a:rPr>
              <a:t> = </a:t>
            </a:r>
            <a:r>
              <a:rPr lang="en-US" sz="2800" b="1" dirty="0">
                <a:solidFill>
                  <a:srgbClr val="CC3300"/>
                </a:solidFill>
              </a:rPr>
              <a:t>P</a:t>
            </a:r>
            <a:r>
              <a:rPr lang="sr-Latn-CS" sz="2800" b="1" baseline="30000" dirty="0">
                <a:solidFill>
                  <a:srgbClr val="CC3300"/>
                </a:solidFill>
              </a:rPr>
              <a:t>2</a:t>
            </a:r>
            <a:r>
              <a:rPr lang="sr-Latn-CS" sz="2800" b="1" dirty="0">
                <a:solidFill>
                  <a:srgbClr val="CC3300"/>
                </a:solidFill>
              </a:rPr>
              <a:t> + (</a:t>
            </a:r>
            <a:r>
              <a:rPr lang="en-US" sz="2800" b="1" dirty="0">
                <a:solidFill>
                  <a:srgbClr val="CC3300"/>
                </a:solidFill>
              </a:rPr>
              <a:t>K</a:t>
            </a:r>
            <a:r>
              <a:rPr lang="sr-Latn-CS" sz="2800" b="1" dirty="0">
                <a:solidFill>
                  <a:srgbClr val="CC3300"/>
                </a:solidFill>
              </a:rPr>
              <a:t>+</a:t>
            </a:r>
            <a:r>
              <a:rPr lang="en-US" sz="2800" b="1" dirty="0">
                <a:solidFill>
                  <a:srgbClr val="CC3300"/>
                </a:solidFill>
              </a:rPr>
              <a:t>L</a:t>
            </a:r>
            <a:r>
              <a:rPr lang="sr-Latn-CS" sz="2800" b="1" dirty="0">
                <a:solidFill>
                  <a:srgbClr val="CC3300"/>
                </a:solidFill>
              </a:rPr>
              <a:t>) </a:t>
            </a:r>
            <a:r>
              <a:rPr lang="en-US" sz="2800" b="1" dirty="0">
                <a:solidFill>
                  <a:srgbClr val="CC3300"/>
                </a:solidFill>
                <a:cs typeface="Arial" panose="020B0604020202020204" pitchFamily="34" charset="0"/>
              </a:rPr>
              <a:t>·</a:t>
            </a:r>
            <a:r>
              <a:rPr lang="sr-Latn-CS" sz="2800" b="1" dirty="0">
                <a:solidFill>
                  <a:srgbClr val="CC3300"/>
                </a:solidFill>
              </a:rPr>
              <a:t> </a:t>
            </a:r>
            <a:r>
              <a:rPr lang="en-US" sz="2800" b="1" dirty="0" err="1">
                <a:solidFill>
                  <a:srgbClr val="CC3300"/>
                </a:solidFill>
              </a:rPr>
              <a:t>Kp</a:t>
            </a:r>
            <a:endParaRPr lang="en-GB" sz="2800" b="1" dirty="0">
              <a:solidFill>
                <a:srgbClr val="CC3300"/>
              </a:solidFill>
            </a:endParaRPr>
          </a:p>
        </p:txBody>
      </p:sp>
      <p:sp>
        <p:nvSpPr>
          <p:cNvPr id="11" name="TextBox 10"/>
          <p:cNvSpPr txBox="1"/>
          <p:nvPr/>
        </p:nvSpPr>
        <p:spPr>
          <a:xfrm>
            <a:off x="0" y="109183"/>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2" name="Straight Connector 11"/>
          <p:cNvCxnSpPr/>
          <p:nvPr/>
        </p:nvCxnSpPr>
        <p:spPr>
          <a:xfrm>
            <a:off x="525295" y="63240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Down Arrow 1"/>
          <p:cNvSpPr/>
          <p:nvPr/>
        </p:nvSpPr>
        <p:spPr>
          <a:xfrm>
            <a:off x="4237966" y="3679995"/>
            <a:ext cx="334034" cy="179876"/>
          </a:xfrm>
          <a:prstGeom prst="downArrow">
            <a:avLst/>
          </a:prstGeom>
          <a:solidFill>
            <a:schemeClr val="bg1">
              <a:lumMod val="8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C742B1DE-B762-0C46-9125-C179ACEC9167}"/>
              </a:ext>
            </a:extLst>
          </p:cNvPr>
          <p:cNvSpPr/>
          <p:nvPr/>
        </p:nvSpPr>
        <p:spPr>
          <a:xfrm>
            <a:off x="755650" y="1789185"/>
            <a:ext cx="8001001" cy="1823146"/>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742B1DE-B762-0C46-9125-C179ACEC9167}"/>
              </a:ext>
            </a:extLst>
          </p:cNvPr>
          <p:cNvSpPr/>
          <p:nvPr/>
        </p:nvSpPr>
        <p:spPr>
          <a:xfrm>
            <a:off x="771526" y="3913694"/>
            <a:ext cx="8001001" cy="457200"/>
          </a:xfrm>
          <a:prstGeom prst="rect">
            <a:avLst/>
          </a:prstGeom>
          <a:noFill/>
          <a:ln w="57150">
            <a:solidFill>
              <a:srgbClr val="FFC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4237965" y="4435601"/>
            <a:ext cx="334034" cy="200130"/>
          </a:xfrm>
          <a:prstGeom prst="downArrow">
            <a:avLst/>
          </a:prstGeom>
          <a:solidFill>
            <a:schemeClr val="bg1">
              <a:lumMod val="8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C742B1DE-B762-0C46-9125-C179ACEC9167}"/>
              </a:ext>
            </a:extLst>
          </p:cNvPr>
          <p:cNvSpPr/>
          <p:nvPr/>
        </p:nvSpPr>
        <p:spPr>
          <a:xfrm>
            <a:off x="739773" y="4686969"/>
            <a:ext cx="8001001" cy="457200"/>
          </a:xfrm>
          <a:prstGeom prst="rect">
            <a:avLst/>
          </a:prstGeom>
          <a:noFill/>
          <a:ln w="57150">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a:off x="4260323" y="5231807"/>
            <a:ext cx="334034" cy="200130"/>
          </a:xfrm>
          <a:prstGeom prst="downArrow">
            <a:avLst/>
          </a:prstGeom>
          <a:solidFill>
            <a:schemeClr val="bg1">
              <a:lumMod val="8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C742B1DE-B762-0C46-9125-C179ACEC9167}"/>
              </a:ext>
            </a:extLst>
          </p:cNvPr>
          <p:cNvSpPr/>
          <p:nvPr/>
        </p:nvSpPr>
        <p:spPr>
          <a:xfrm>
            <a:off x="779463" y="5481769"/>
            <a:ext cx="8001001" cy="457200"/>
          </a:xfrm>
          <a:prstGeom prst="rect">
            <a:avLst/>
          </a:prstGeom>
          <a:noFill/>
          <a:ln w="5715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8272894"/>
      </p:ext>
    </p:extLst>
  </p:cSld>
  <p:clrMapOvr>
    <a:masterClrMapping/>
  </p:clrMapOvr>
  <mc:AlternateContent xmlns:mc="http://schemas.openxmlformats.org/markup-compatibility/2006" xmlns:p14="http://schemas.microsoft.com/office/powerpoint/2010/main">
    <mc:Choice Requires="p14">
      <p:transition spd="slow" p14:dur="2000" advTm="164150"/>
    </mc:Choice>
    <mc:Fallback xmlns="">
      <p:transition spd="slow" advTm="1641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arn(inVertical)">
                                      <p:cBhvr>
                                        <p:cTn id="7" dur="500"/>
                                        <p:tgtEl>
                                          <p:spTgt spid="5325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nodeType="withEffect">
                                  <p:stCondLst>
                                    <p:cond delay="0"/>
                                  </p:stCondLst>
                                  <p:childTnLst>
                                    <p:set>
                                      <p:cBhvr>
                                        <p:cTn id="23" dur="1" fill="hold">
                                          <p:stCondLst>
                                            <p:cond delay="0"/>
                                          </p:stCondLst>
                                        </p:cTn>
                                        <p:tgtEl>
                                          <p:spTgt spid="53287"/>
                                        </p:tgtEl>
                                        <p:attrNameLst>
                                          <p:attrName>style.visibility</p:attrName>
                                        </p:attrNameLst>
                                      </p:cBhvr>
                                      <p:to>
                                        <p:strVal val="visible"/>
                                      </p:to>
                                    </p:set>
                                    <p:animEffect transition="in" filter="barn(inVertical)">
                                      <p:cBhvr>
                                        <p:cTn id="24" dur="500"/>
                                        <p:tgtEl>
                                          <p:spTgt spid="5328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par>
                                <p:cTn id="36" presetID="16" presetClass="entr" presetSubtype="21" fill="hold" nodeType="withEffect">
                                  <p:stCondLst>
                                    <p:cond delay="0"/>
                                  </p:stCondLst>
                                  <p:childTnLst>
                                    <p:set>
                                      <p:cBhvr>
                                        <p:cTn id="37" dur="1" fill="hold">
                                          <p:stCondLst>
                                            <p:cond delay="0"/>
                                          </p:stCondLst>
                                        </p:cTn>
                                        <p:tgtEl>
                                          <p:spTgt spid="53288"/>
                                        </p:tgtEl>
                                        <p:attrNameLst>
                                          <p:attrName>style.visibility</p:attrName>
                                        </p:attrNameLst>
                                      </p:cBhvr>
                                      <p:to>
                                        <p:strVal val="visible"/>
                                      </p:to>
                                    </p:set>
                                    <p:animEffect transition="in" filter="barn(inVertical)">
                                      <p:cBhvr>
                                        <p:cTn id="38" dur="500"/>
                                        <p:tgtEl>
                                          <p:spTgt spid="5328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500"/>
                                        <p:tgtEl>
                                          <p:spTgt spid="19"/>
                                        </p:tgtEl>
                                      </p:cBhvr>
                                    </p:animEffect>
                                  </p:childTnLst>
                                </p:cTn>
                              </p:par>
                              <p:par>
                                <p:cTn id="50" presetID="16" presetClass="entr" presetSubtype="21" fill="hold" nodeType="withEffect">
                                  <p:stCondLst>
                                    <p:cond delay="0"/>
                                  </p:stCondLst>
                                  <p:childTnLst>
                                    <p:set>
                                      <p:cBhvr>
                                        <p:cTn id="51" dur="1" fill="hold">
                                          <p:stCondLst>
                                            <p:cond delay="0"/>
                                          </p:stCondLst>
                                        </p:cTn>
                                        <p:tgtEl>
                                          <p:spTgt spid="53290"/>
                                        </p:tgtEl>
                                        <p:attrNameLst>
                                          <p:attrName>style.visibility</p:attrName>
                                        </p:attrNameLst>
                                      </p:cBhvr>
                                      <p:to>
                                        <p:strVal val="visible"/>
                                      </p:to>
                                    </p:set>
                                    <p:animEffect transition="in" filter="barn(inVertical)">
                                      <p:cBhvr>
                                        <p:cTn id="52" dur="500"/>
                                        <p:tgtEl>
                                          <p:spTgt spid="53290"/>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3587"/>
                                        </p:tgtEl>
                                        <p:attrNameLst>
                                          <p:attrName>style.visibility</p:attrName>
                                        </p:attrNameLst>
                                      </p:cBhvr>
                                      <p:to>
                                        <p:strVal val="visible"/>
                                      </p:to>
                                    </p:set>
                                    <p:anim calcmode="lin" valueType="num">
                                      <p:cBhvr>
                                        <p:cTn id="57" dur="1000" fill="hold"/>
                                        <p:tgtEl>
                                          <p:spTgt spid="23587"/>
                                        </p:tgtEl>
                                        <p:attrNameLst>
                                          <p:attrName>ppt_w</p:attrName>
                                        </p:attrNameLst>
                                      </p:cBhvr>
                                      <p:tavLst>
                                        <p:tav tm="0">
                                          <p:val>
                                            <p:fltVal val="0"/>
                                          </p:val>
                                        </p:tav>
                                        <p:tav tm="100000">
                                          <p:val>
                                            <p:strVal val="#ppt_w"/>
                                          </p:val>
                                        </p:tav>
                                      </p:tavLst>
                                    </p:anim>
                                    <p:anim calcmode="lin" valueType="num">
                                      <p:cBhvr>
                                        <p:cTn id="58" dur="1000" fill="hold"/>
                                        <p:tgtEl>
                                          <p:spTgt spid="23587"/>
                                        </p:tgtEl>
                                        <p:attrNameLst>
                                          <p:attrName>ppt_h</p:attrName>
                                        </p:attrNameLst>
                                      </p:cBhvr>
                                      <p:tavLst>
                                        <p:tav tm="0">
                                          <p:val>
                                            <p:fltVal val="0"/>
                                          </p:val>
                                        </p:tav>
                                        <p:tav tm="100000">
                                          <p:val>
                                            <p:strVal val="#ppt_h"/>
                                          </p:val>
                                        </p:tav>
                                      </p:tavLst>
                                    </p:anim>
                                    <p:anim calcmode="lin" valueType="num">
                                      <p:cBhvr>
                                        <p:cTn id="59" dur="1000" fill="hold"/>
                                        <p:tgtEl>
                                          <p:spTgt spid="23587"/>
                                        </p:tgtEl>
                                        <p:attrNameLst>
                                          <p:attrName>style.rotation</p:attrName>
                                        </p:attrNameLst>
                                      </p:cBhvr>
                                      <p:tavLst>
                                        <p:tav tm="0">
                                          <p:val>
                                            <p:fltVal val="90"/>
                                          </p:val>
                                        </p:tav>
                                        <p:tav tm="100000">
                                          <p:val>
                                            <p:fltVal val="0"/>
                                          </p:val>
                                        </p:tav>
                                      </p:tavLst>
                                    </p:anim>
                                    <p:animEffect transition="in" filter="fade">
                                      <p:cBhvr>
                                        <p:cTn id="60" dur="1000"/>
                                        <p:tgtEl>
                                          <p:spTgt spid="23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87" grpId="0" animBg="1"/>
      <p:bldP spid="2" grpId="0" animBg="1"/>
      <p:bldP spid="13" grpId="0" animBg="1"/>
      <p:bldP spid="14"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2528"/>
            <a:ext cx="3443591" cy="544344"/>
          </a:xfrm>
        </p:spPr>
        <p:txBody>
          <a:bodyPr/>
          <a:lstStyle/>
          <a:p>
            <a:r>
              <a:rPr lang="x-none" sz="3600" dirty="0" smtClean="0">
                <a:latin typeface="Times New Roman" panose="02020603050405020304" pitchFamily="18" charset="0"/>
                <a:cs typeface="Times New Roman" panose="02020603050405020304" pitchFamily="18" charset="0"/>
              </a:rPr>
              <a:t>Ретенција ПСП</a:t>
            </a:r>
            <a:endParaRPr lang="en-US" sz="3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214008" y="1896252"/>
            <a:ext cx="8229600" cy="4389437"/>
          </a:xfrm>
        </p:spPr>
        <p:txBody>
          <a:bodyPr/>
          <a:lstStyle/>
          <a:p>
            <a:pPr>
              <a:buClr>
                <a:schemeClr val="tx2"/>
              </a:buClr>
              <a:buFont typeface="Wingdings" panose="05000000000000000000" pitchFamily="2" charset="2"/>
              <a:buChar char="Ø"/>
            </a:pPr>
            <a:r>
              <a:rPr lang="x-none" sz="2000" dirty="0" smtClean="0">
                <a:latin typeface="Times New Roman" panose="02020603050405020304" pitchFamily="18" charset="0"/>
                <a:cs typeface="Times New Roman" panose="02020603050405020304" pitchFamily="18" charset="0"/>
              </a:rPr>
              <a:t>С</a:t>
            </a:r>
            <a:r>
              <a:rPr lang="en-US" sz="2000" dirty="0" err="1" smtClean="0">
                <a:latin typeface="Times New Roman" panose="02020603050405020304" pitchFamily="18" charset="0"/>
                <a:cs typeface="Times New Roman" panose="02020603050405020304" pitchFamily="18" charset="0"/>
              </a:rPr>
              <a:t>војство</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протезе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одупре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силама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које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настоје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је</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одигну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са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потпорних</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ткива</a:t>
            </a:r>
            <a:r>
              <a:rPr lang="en-US" sz="2000" dirty="0" smtClean="0">
                <a:latin typeface="Times New Roman" panose="02020603050405020304" pitchFamily="18" charset="0"/>
                <a:cs typeface="Times New Roman" panose="02020603050405020304" pitchFamily="18" charset="0"/>
              </a:rPr>
              <a:t>.</a:t>
            </a:r>
          </a:p>
          <a:p>
            <a:pPr marL="0" indent="0">
              <a:buNone/>
            </a:pPr>
            <a:r>
              <a:rPr lang="en-US" sz="2000" dirty="0" smtClean="0">
                <a:latin typeface="Times New Roman" panose="02020603050405020304" pitchFamily="18" charset="0"/>
                <a:cs typeface="Times New Roman" panose="02020603050405020304" pitchFamily="18" charset="0"/>
              </a:rPr>
              <a:t>	</a:t>
            </a:r>
            <a:endParaRPr lang="x-none" sz="2000" dirty="0" smtClean="0">
              <a:latin typeface="Times New Roman" panose="02020603050405020304" pitchFamily="18" charset="0"/>
              <a:cs typeface="Times New Roman" panose="02020603050405020304" pitchFamily="18" charset="0"/>
            </a:endParaRPr>
          </a:p>
          <a:p>
            <a:pPr>
              <a:buClr>
                <a:schemeClr val="tx2"/>
              </a:buClr>
              <a:buFont typeface="Wingdings" panose="05000000000000000000" pitchFamily="2" charset="2"/>
              <a:buChar char="Ø"/>
            </a:pPr>
            <a:r>
              <a:rPr lang="x-none" sz="2000" dirty="0" smtClean="0">
                <a:latin typeface="Times New Roman" panose="02020603050405020304" pitchFamily="18" charset="0"/>
                <a:cs typeface="Times New Roman" panose="02020603050405020304" pitchFamily="18" charset="0"/>
              </a:rPr>
              <a:t>6-10 N (5N-недовољно; 12N-патолошко дејство на пародонцијум рет. зуба)</a:t>
            </a:r>
          </a:p>
          <a:p>
            <a:pPr marL="0" indent="0">
              <a:buNone/>
            </a:pPr>
            <a:r>
              <a:rPr lang="sr-Cyrl-RS" sz="2000" b="1" u="sng" dirty="0" smtClean="0">
                <a:solidFill>
                  <a:schemeClr val="accent1"/>
                </a:solidFill>
                <a:latin typeface="Times New Roman" panose="02020603050405020304" pitchFamily="18" charset="0"/>
                <a:cs typeface="Times New Roman" panose="02020603050405020304" pitchFamily="18" charset="0"/>
              </a:rPr>
              <a:t>Ретенција ПСП може бити:</a:t>
            </a:r>
            <a:endParaRPr lang="x-none" sz="2000" b="1" u="sng" dirty="0" smtClean="0">
              <a:solidFill>
                <a:schemeClr val="accent1"/>
              </a:solidFill>
              <a:latin typeface="Times New Roman" panose="02020603050405020304" pitchFamily="18" charset="0"/>
              <a:cs typeface="Times New Roman" panose="02020603050405020304" pitchFamily="18" charset="0"/>
            </a:endParaRPr>
          </a:p>
          <a:p>
            <a:pPr lvl="1"/>
            <a:r>
              <a:rPr lang="x-none" sz="2000" b="1" u="sng" dirty="0" smtClean="0">
                <a:solidFill>
                  <a:srgbClr val="FF9900"/>
                </a:solidFill>
                <a:latin typeface="Times New Roman" panose="02020603050405020304" pitchFamily="18" charset="0"/>
                <a:cs typeface="Times New Roman" panose="02020603050405020304" pitchFamily="18" charset="0"/>
              </a:rPr>
              <a:t>Примарна</a:t>
            </a:r>
          </a:p>
          <a:p>
            <a:pPr lvl="2"/>
            <a:r>
              <a:rPr lang="x-none" sz="2000" dirty="0" smtClean="0">
                <a:latin typeface="Times New Roman" panose="02020603050405020304" pitchFamily="18" charset="0"/>
                <a:cs typeface="Times New Roman" panose="02020603050405020304" pitchFamily="18" charset="0"/>
              </a:rPr>
              <a:t>Еластична својства материјала и трење код ливених кукица</a:t>
            </a:r>
          </a:p>
          <a:p>
            <a:pPr lvl="2"/>
            <a:r>
              <a:rPr lang="x-none" sz="2000" dirty="0" smtClean="0">
                <a:latin typeface="Times New Roman" panose="02020603050405020304" pitchFamily="18" charset="0"/>
                <a:cs typeface="Times New Roman" panose="02020603050405020304" pitchFamily="18" charset="0"/>
              </a:rPr>
              <a:t>Трење код двоструких круна и неких врста атечмена</a:t>
            </a:r>
          </a:p>
          <a:p>
            <a:pPr lvl="2"/>
            <a:r>
              <a:rPr lang="x-none" sz="2000" dirty="0" smtClean="0">
                <a:latin typeface="Times New Roman" panose="02020603050405020304" pitchFamily="18" charset="0"/>
                <a:cs typeface="Times New Roman" panose="02020603050405020304" pitchFamily="18" charset="0"/>
              </a:rPr>
              <a:t>Механичко спајање- већина атечмена, дводелне и  swing-lock протеза</a:t>
            </a:r>
          </a:p>
          <a:p>
            <a:pPr lvl="1"/>
            <a:r>
              <a:rPr lang="x-none" sz="2000" b="1" u="sng" dirty="0" smtClean="0">
                <a:solidFill>
                  <a:srgbClr val="FF9900"/>
                </a:solidFill>
                <a:latin typeface="Times New Roman" panose="02020603050405020304" pitchFamily="18" charset="0"/>
                <a:cs typeface="Times New Roman" panose="02020603050405020304" pitchFamily="18" charset="0"/>
              </a:rPr>
              <a:t>Секундарна </a:t>
            </a:r>
            <a:r>
              <a:rPr lang="x-none" sz="2000" b="1" u="sng" dirty="0" smtClean="0">
                <a:solidFill>
                  <a:srgbClr val="FF0000"/>
                </a:solidFill>
                <a:latin typeface="Times New Roman" panose="02020603050405020304" pitchFamily="18" charset="0"/>
                <a:cs typeface="Times New Roman" panose="02020603050405020304" pitchFamily="18" charset="0"/>
              </a:rPr>
              <a:t>(мањи значај)</a:t>
            </a:r>
          </a:p>
          <a:p>
            <a:pPr lvl="2"/>
            <a:r>
              <a:rPr lang="x-none" sz="2000" dirty="0" smtClean="0">
                <a:latin typeface="Times New Roman" panose="02020603050405020304" pitchFamily="18" charset="0"/>
                <a:cs typeface="Times New Roman" panose="02020603050405020304" pitchFamily="18" charset="0"/>
              </a:rPr>
              <a:t>Физички и физиолошки фактори</a:t>
            </a:r>
          </a:p>
          <a:p>
            <a:endParaRPr lang="en-US"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5" name="Straight Connector 4"/>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100598" y="2947481"/>
            <a:ext cx="1241820" cy="3501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sp>
        <p:nvSpPr>
          <p:cNvPr id="7" name="Right Arrow 6"/>
          <p:cNvSpPr/>
          <p:nvPr/>
        </p:nvSpPr>
        <p:spPr>
          <a:xfrm rot="20201304">
            <a:off x="1342300" y="2728473"/>
            <a:ext cx="379378" cy="194553"/>
          </a:xfrm>
          <a:prstGeom prst="rightArrow">
            <a:avLst/>
          </a:prstGeom>
          <a:solidFill>
            <a:schemeClr val="bg1">
              <a:lumMod val="85000"/>
            </a:schemeClr>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1802703" y="2590042"/>
            <a:ext cx="2098088" cy="400108"/>
          </a:xfrm>
          <a:prstGeom prst="round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1600" dirty="0" smtClean="0">
                <a:solidFill>
                  <a:schemeClr val="tx1"/>
                </a:solidFill>
                <a:latin typeface="Times New Roman" panose="02020603050405020304" pitchFamily="18" charset="0"/>
                <a:cs typeface="Times New Roman" panose="02020603050405020304" pitchFamily="18" charset="0"/>
              </a:rPr>
              <a:t>Оптимална ретенција</a:t>
            </a:r>
            <a:endParaRPr lang="en-GB" sz="1600" dirty="0">
              <a:solidFill>
                <a:schemeClr val="tx1"/>
              </a:solidFill>
              <a:latin typeface="Times New Roman" panose="02020603050405020304" pitchFamily="18" charset="0"/>
              <a:cs typeface="Times New Roman" panose="02020603050405020304" pitchFamily="18" charset="0"/>
            </a:endParaRPr>
          </a:p>
        </p:txBody>
      </p:sp>
      <p:pic>
        <p:nvPicPr>
          <p:cNvPr id="15362" name="Picture 2" descr="Exclamation Point Sticker by TASSO e.V."/>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0492" y="3369530"/>
            <a:ext cx="865761" cy="865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19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0" y="11017"/>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23" name="Straight Connector 22"/>
          <p:cNvCxnSpPr/>
          <p:nvPr/>
        </p:nvCxnSpPr>
        <p:spPr>
          <a:xfrm>
            <a:off x="573932" y="524040"/>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rotWithShape="1">
          <a:blip r:embed="rId2"/>
          <a:srcRect l="68083" t="36956" r="9933" b="35184"/>
          <a:stretch/>
        </p:blipFill>
        <p:spPr>
          <a:xfrm>
            <a:off x="5544765" y="2868368"/>
            <a:ext cx="2883987" cy="2558374"/>
          </a:xfrm>
          <a:prstGeom prst="rect">
            <a:avLst/>
          </a:prstGeom>
        </p:spPr>
      </p:pic>
      <p:cxnSp>
        <p:nvCxnSpPr>
          <p:cNvPr id="26" name="Straight Connector 25"/>
          <p:cNvCxnSpPr/>
          <p:nvPr/>
        </p:nvCxnSpPr>
        <p:spPr>
          <a:xfrm>
            <a:off x="5995482" y="2553534"/>
            <a:ext cx="38911" cy="33873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014937" y="4439991"/>
            <a:ext cx="470173" cy="1454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8098011">
            <a:off x="5780918" y="4996954"/>
            <a:ext cx="890772" cy="70344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6086273" y="5681521"/>
            <a:ext cx="346957" cy="461665"/>
          </a:xfrm>
          <a:prstGeom prst="rect">
            <a:avLst/>
          </a:prstGeom>
          <a:noFill/>
        </p:spPr>
        <p:txBody>
          <a:bodyPr wrap="square" rtlCol="0">
            <a:spAutoFit/>
          </a:bodyPr>
          <a:lstStyle/>
          <a:p>
            <a:r>
              <a:rPr lang="el-GR" dirty="0" smtClean="0">
                <a:cs typeface="Times New Roman" panose="02020603050405020304" pitchFamily="18" charset="0"/>
              </a:rPr>
              <a:t>α</a:t>
            </a:r>
            <a:endParaRPr lang="en-GB" dirty="0"/>
          </a:p>
        </p:txBody>
      </p:sp>
      <p:sp>
        <p:nvSpPr>
          <p:cNvPr id="33" name="Flowchart: Delay 32"/>
          <p:cNvSpPr/>
          <p:nvPr/>
        </p:nvSpPr>
        <p:spPr>
          <a:xfrm rot="10800000">
            <a:off x="5901326" y="3789881"/>
            <a:ext cx="129703"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lowchart: Delay 33"/>
          <p:cNvSpPr/>
          <p:nvPr/>
        </p:nvSpPr>
        <p:spPr>
          <a:xfrm rot="9553849">
            <a:off x="5994221" y="4685506"/>
            <a:ext cx="141236"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p:cNvCxnSpPr/>
          <p:nvPr/>
        </p:nvCxnSpPr>
        <p:spPr>
          <a:xfrm>
            <a:off x="6187391" y="2553534"/>
            <a:ext cx="0" cy="2465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5763636" y="2481855"/>
            <a:ext cx="645273" cy="972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014631" y="2102570"/>
            <a:ext cx="393974" cy="461665"/>
          </a:xfrm>
          <a:prstGeom prst="rect">
            <a:avLst/>
          </a:prstGeom>
          <a:noFill/>
        </p:spPr>
        <p:txBody>
          <a:bodyPr wrap="square" rtlCol="0">
            <a:spAutoFit/>
          </a:bodyPr>
          <a:lstStyle/>
          <a:p>
            <a:r>
              <a:rPr lang="sr-Latn-RS" dirty="0" smtClean="0"/>
              <a:t>l</a:t>
            </a:r>
            <a:endParaRPr lang="en-GB" dirty="0"/>
          </a:p>
        </p:txBody>
      </p:sp>
      <p:sp>
        <p:nvSpPr>
          <p:cNvPr id="40" name="Isosceles Triangle 39"/>
          <p:cNvSpPr/>
          <p:nvPr/>
        </p:nvSpPr>
        <p:spPr>
          <a:xfrm>
            <a:off x="5952520" y="2223322"/>
            <a:ext cx="105074" cy="198759"/>
          </a:xfrm>
          <a:prstGeom prst="triangl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Notched Right Arrow 41"/>
          <p:cNvSpPr/>
          <p:nvPr/>
        </p:nvSpPr>
        <p:spPr>
          <a:xfrm rot="16200000">
            <a:off x="5802043" y="1005184"/>
            <a:ext cx="541508" cy="414039"/>
          </a:xfrm>
          <a:prstGeom prst="notchedRightArrow">
            <a:avLst/>
          </a:prstGeom>
          <a:solidFill>
            <a:schemeClr val="bg1">
              <a:lumMod val="9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lowchart: Delay 43"/>
          <p:cNvSpPr/>
          <p:nvPr/>
        </p:nvSpPr>
        <p:spPr>
          <a:xfrm rot="10800000">
            <a:off x="6007945" y="1687140"/>
            <a:ext cx="129703"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p:cNvSpPr txBox="1"/>
          <p:nvPr/>
        </p:nvSpPr>
        <p:spPr>
          <a:xfrm>
            <a:off x="6203002" y="1633016"/>
            <a:ext cx="510089" cy="369332"/>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smtClean="0"/>
              <a:t>0</a:t>
            </a:r>
            <a:endParaRPr lang="en-GB" sz="1800" baseline="-25000" dirty="0"/>
          </a:p>
        </p:txBody>
      </p:sp>
      <p:sp>
        <p:nvSpPr>
          <p:cNvPr id="46" name="Striped Right Arrow 45"/>
          <p:cNvSpPr/>
          <p:nvPr/>
        </p:nvSpPr>
        <p:spPr>
          <a:xfrm>
            <a:off x="6259751" y="3718895"/>
            <a:ext cx="505839" cy="432157"/>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p:cNvSpPr txBox="1"/>
          <p:nvPr/>
        </p:nvSpPr>
        <p:spPr>
          <a:xfrm>
            <a:off x="6703364" y="3429956"/>
            <a:ext cx="349190" cy="369332"/>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smtClean="0">
                <a:latin typeface="Calibri" panose="020F0502020204030204" pitchFamily="34" charset="0"/>
                <a:ea typeface="Calibri" panose="020F0502020204030204" pitchFamily="34" charset="0"/>
                <a:cs typeface="Calibri" panose="020F0502020204030204" pitchFamily="34" charset="0"/>
              </a:rPr>
              <a:t>'</a:t>
            </a:r>
            <a:endParaRPr lang="en-GB" sz="1800" baseline="-25000" dirty="0"/>
          </a:p>
        </p:txBody>
      </p:sp>
      <p:sp>
        <p:nvSpPr>
          <p:cNvPr id="48" name="TextBox 47"/>
          <p:cNvSpPr txBox="1"/>
          <p:nvPr/>
        </p:nvSpPr>
        <p:spPr>
          <a:xfrm>
            <a:off x="6172384" y="4554165"/>
            <a:ext cx="369651" cy="369332"/>
          </a:xfrm>
          <a:prstGeom prst="rect">
            <a:avLst/>
          </a:prstGeom>
          <a:noFill/>
        </p:spPr>
        <p:txBody>
          <a:bodyPr wrap="square" rtlCol="0">
            <a:spAutoFit/>
          </a:bodyPr>
          <a:lstStyle/>
          <a:p>
            <a:r>
              <a:rPr lang="sr-Latn-RS" sz="1800" b="1" dirty="0" smtClean="0"/>
              <a:t>A</a:t>
            </a:r>
            <a:endParaRPr lang="en-GB" sz="1800" b="1" dirty="0"/>
          </a:p>
        </p:txBody>
      </p:sp>
      <p:sp>
        <p:nvSpPr>
          <p:cNvPr id="49" name="TextBox 48"/>
          <p:cNvSpPr txBox="1"/>
          <p:nvPr/>
        </p:nvSpPr>
        <p:spPr>
          <a:xfrm>
            <a:off x="5595933" y="3403769"/>
            <a:ext cx="369651" cy="369332"/>
          </a:xfrm>
          <a:prstGeom prst="rect">
            <a:avLst/>
          </a:prstGeom>
          <a:noFill/>
        </p:spPr>
        <p:txBody>
          <a:bodyPr wrap="square" rtlCol="0">
            <a:spAutoFit/>
          </a:bodyPr>
          <a:lstStyle/>
          <a:p>
            <a:r>
              <a:rPr lang="sr-Latn-RS" sz="1800" b="1" dirty="0"/>
              <a:t>B</a:t>
            </a:r>
            <a:endParaRPr lang="en-GB" sz="1800" b="1" dirty="0"/>
          </a:p>
        </p:txBody>
      </p:sp>
      <p:sp>
        <p:nvSpPr>
          <p:cNvPr id="50" name="TextBox 49"/>
          <p:cNvSpPr txBox="1"/>
          <p:nvPr/>
        </p:nvSpPr>
        <p:spPr>
          <a:xfrm>
            <a:off x="5169662" y="5175115"/>
            <a:ext cx="426272" cy="376474"/>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a:t>e</a:t>
            </a:r>
            <a:endParaRPr lang="en-GB" sz="1800" baseline="-25000" dirty="0"/>
          </a:p>
        </p:txBody>
      </p:sp>
      <p:sp>
        <p:nvSpPr>
          <p:cNvPr id="51" name="Striped Right Arrow 50"/>
          <p:cNvSpPr/>
          <p:nvPr/>
        </p:nvSpPr>
        <p:spPr>
          <a:xfrm rot="10800000">
            <a:off x="5264284" y="4655450"/>
            <a:ext cx="505839" cy="432157"/>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itle 1"/>
          <p:cNvSpPr>
            <a:spLocks noGrp="1"/>
          </p:cNvSpPr>
          <p:nvPr>
            <p:ph type="title"/>
          </p:nvPr>
        </p:nvSpPr>
        <p:spPr>
          <a:xfrm>
            <a:off x="573932" y="508333"/>
            <a:ext cx="8229600" cy="405797"/>
          </a:xfrm>
        </p:spPr>
        <p:txBody>
          <a:bodyPr>
            <a:normAutofit/>
          </a:bodyPr>
          <a:lstStyle/>
          <a:p>
            <a:r>
              <a:rPr lang="x-none" sz="2000" dirty="0" smtClean="0">
                <a:latin typeface="Times New Roman" panose="02020603050405020304" pitchFamily="18" charset="0"/>
                <a:cs typeface="Times New Roman" panose="02020603050405020304" pitchFamily="18" charset="0"/>
              </a:rPr>
              <a:t>Ретенција ПСП на основу еластичних својстава материјала и трења</a:t>
            </a:r>
            <a:endParaRPr lang="en-US" sz="20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223736" y="1391055"/>
            <a:ext cx="4795736" cy="1077218"/>
          </a:xfrm>
          <a:prstGeom prst="rect">
            <a:avLst/>
          </a:prstGeom>
          <a:solidFill>
            <a:schemeClr val="tx2">
              <a:lumMod val="20000"/>
              <a:lumOff val="80000"/>
            </a:schemeClr>
          </a:solidFill>
          <a:ln>
            <a:solidFill>
              <a:schemeClr val="tx1"/>
            </a:solidFill>
          </a:ln>
        </p:spPr>
        <p:txBody>
          <a:bodyPr wrap="square" rtlCol="0">
            <a:spAutoFit/>
          </a:bodyPr>
          <a:lstStyle/>
          <a:p>
            <a:r>
              <a:rPr lang="sr-Cyrl-RS" sz="1600" dirty="0" smtClean="0"/>
              <a:t>Да би ретенциона ручица прешла пут А-</a:t>
            </a:r>
            <a:r>
              <a:rPr lang="en-US" sz="1600" dirty="0" smtClean="0"/>
              <a:t>B</a:t>
            </a:r>
            <a:r>
              <a:rPr lang="sr-Cyrl-RS" sz="1600" dirty="0" smtClean="0"/>
              <a:t>, мора се кретати по косој површини зуба, која са вертикалом или правцем уношења протезе заклапа угао </a:t>
            </a:r>
            <a:r>
              <a:rPr lang="el-GR" sz="1600" b="1" i="1" dirty="0" smtClean="0">
                <a:solidFill>
                  <a:srgbClr val="FF0000"/>
                </a:solidFill>
                <a:cs typeface="Times New Roman" panose="02020603050405020304" pitchFamily="18" charset="0"/>
              </a:rPr>
              <a:t>α</a:t>
            </a:r>
            <a:r>
              <a:rPr lang="sr-Cyrl-RS" sz="1600" b="1" i="1" dirty="0" smtClean="0">
                <a:solidFill>
                  <a:srgbClr val="FF0000"/>
                </a:solidFill>
                <a:cs typeface="Times New Roman" panose="02020603050405020304" pitchFamily="18" charset="0"/>
              </a:rPr>
              <a:t> – угао гингивалне конвергенције.</a:t>
            </a:r>
            <a:endParaRPr lang="en-GB" sz="1600" b="1" i="1" dirty="0">
              <a:solidFill>
                <a:srgbClr val="FF0000"/>
              </a:solidFill>
            </a:endParaRPr>
          </a:p>
        </p:txBody>
      </p:sp>
      <p:sp>
        <p:nvSpPr>
          <p:cNvPr id="3" name="TextBox 2"/>
          <p:cNvSpPr txBox="1"/>
          <p:nvPr/>
        </p:nvSpPr>
        <p:spPr>
          <a:xfrm>
            <a:off x="223736" y="2553534"/>
            <a:ext cx="5317665" cy="1323439"/>
          </a:xfrm>
          <a:prstGeom prst="rect">
            <a:avLst/>
          </a:prstGeom>
          <a:solidFill>
            <a:srgbClr val="92D050"/>
          </a:solidFill>
          <a:ln>
            <a:solidFill>
              <a:schemeClr val="tx1"/>
            </a:solidFill>
          </a:ln>
        </p:spPr>
        <p:txBody>
          <a:bodyPr wrap="square" rtlCol="0">
            <a:spAutoFit/>
          </a:bodyPr>
          <a:lstStyle/>
          <a:p>
            <a:r>
              <a:rPr lang="sr-Cyrl-RS" sz="1600" dirty="0" smtClean="0"/>
              <a:t>По законима косе равни, кукицу у основни положај (тачка А) вуче тангенцијална компонента ретенционе силе, која је паралелна са површином зуба. Да би кукица прешла </a:t>
            </a:r>
            <a:r>
              <a:rPr lang="sr-Cyrl-RS" sz="1600" dirty="0" smtClean="0"/>
              <a:t>пут </a:t>
            </a:r>
            <a:r>
              <a:rPr lang="sr-Cyrl-RS" sz="1600" dirty="0" smtClean="0"/>
              <a:t>А-</a:t>
            </a:r>
            <a:r>
              <a:rPr lang="en-US" sz="1600" dirty="0" smtClean="0"/>
              <a:t>B</a:t>
            </a:r>
            <a:r>
              <a:rPr lang="sr-Cyrl-RS" sz="1600" dirty="0" smtClean="0"/>
              <a:t> неопходно је да тангенцијална компонента силе (</a:t>
            </a:r>
            <a:r>
              <a:rPr lang="en-US" sz="1600" dirty="0" smtClean="0"/>
              <a:t>Fe</a:t>
            </a:r>
            <a:r>
              <a:rPr lang="sr-Cyrl-RS" sz="1600" dirty="0" smtClean="0"/>
              <a:t>) буде већа од резултанте сила у цервикалном смеру.</a:t>
            </a:r>
            <a:endParaRPr lang="en-GB" sz="1600" dirty="0"/>
          </a:p>
        </p:txBody>
      </p:sp>
      <p:sp>
        <p:nvSpPr>
          <p:cNvPr id="15" name="TextBox 14"/>
          <p:cNvSpPr txBox="1"/>
          <p:nvPr/>
        </p:nvSpPr>
        <p:spPr>
          <a:xfrm>
            <a:off x="564200" y="4129256"/>
            <a:ext cx="4474724" cy="584775"/>
          </a:xfrm>
          <a:prstGeom prst="rect">
            <a:avLst/>
          </a:prstGeom>
          <a:noFill/>
          <a:ln w="38100">
            <a:solidFill>
              <a:srgbClr val="FF0000"/>
            </a:solidFill>
          </a:ln>
          <a:scene3d>
            <a:camera prst="orthographicFront"/>
            <a:lightRig rig="threePt" dir="t"/>
          </a:scene3d>
          <a:sp3d>
            <a:bevelT/>
          </a:sp3d>
        </p:spPr>
        <p:txBody>
          <a:bodyPr wrap="square" rtlCol="0">
            <a:spAutoFit/>
          </a:bodyPr>
          <a:lstStyle/>
          <a:p>
            <a:r>
              <a:rPr lang="sr-Cyrl-RS" sz="1600" dirty="0" smtClean="0"/>
              <a:t>Тангенцијална компонента еластичне силе </a:t>
            </a:r>
            <a:r>
              <a:rPr lang="sr-Cyrl-RS" sz="1600" dirty="0"/>
              <a:t>(</a:t>
            </a:r>
            <a:r>
              <a:rPr lang="en-US" sz="1600" dirty="0" smtClean="0"/>
              <a:t>Fe</a:t>
            </a:r>
            <a:r>
              <a:rPr lang="sr-Cyrl-RS" sz="1600" dirty="0" smtClean="0"/>
              <a:t>), је заправо ретенциона сила ливене кукице </a:t>
            </a:r>
            <a:r>
              <a:rPr lang="sr-Latn-RS" sz="1600" dirty="0" smtClean="0"/>
              <a:t>(Fr). </a:t>
            </a:r>
            <a:endParaRPr lang="en-GB" sz="1600" dirty="0"/>
          </a:p>
        </p:txBody>
      </p:sp>
      <p:sp>
        <p:nvSpPr>
          <p:cNvPr id="16" name="TextBox 15"/>
          <p:cNvSpPr txBox="1"/>
          <p:nvPr/>
        </p:nvSpPr>
        <p:spPr>
          <a:xfrm>
            <a:off x="1666023" y="5249004"/>
            <a:ext cx="2334638" cy="461665"/>
          </a:xfrm>
          <a:prstGeom prst="rect">
            <a:avLst/>
          </a:prstGeom>
          <a:noFill/>
        </p:spPr>
        <p:txBody>
          <a:bodyPr wrap="square" rtlCol="0">
            <a:spAutoFit/>
          </a:bodyPr>
          <a:lstStyle/>
          <a:p>
            <a:r>
              <a:rPr lang="sr-Latn-RS" dirty="0" smtClean="0"/>
              <a:t>Fr = (Fe, tg, µ)</a:t>
            </a:r>
            <a:endParaRPr lang="en-GB" dirty="0"/>
          </a:p>
        </p:txBody>
      </p:sp>
      <p:sp>
        <p:nvSpPr>
          <p:cNvPr id="17" name="TextBox 16"/>
          <p:cNvSpPr txBox="1"/>
          <p:nvPr/>
        </p:nvSpPr>
        <p:spPr>
          <a:xfrm>
            <a:off x="414452" y="5940921"/>
            <a:ext cx="5315145" cy="830997"/>
          </a:xfrm>
          <a:prstGeom prst="rect">
            <a:avLst/>
          </a:prstGeom>
          <a:solidFill>
            <a:srgbClr val="C00000"/>
          </a:solidFill>
          <a:ln>
            <a:solidFill>
              <a:schemeClr val="tx1"/>
            </a:solidFill>
          </a:ln>
        </p:spPr>
        <p:txBody>
          <a:bodyPr wrap="square" rtlCol="0">
            <a:spAutoFit/>
          </a:bodyPr>
          <a:lstStyle/>
          <a:p>
            <a:r>
              <a:rPr lang="sr-Latn-RS" sz="1600" dirty="0" smtClean="0">
                <a:solidFill>
                  <a:srgbClr val="FFFF00"/>
                </a:solidFill>
              </a:rPr>
              <a:t>Fr </a:t>
            </a:r>
            <a:r>
              <a:rPr lang="sr-Cyrl-RS" sz="1600" dirty="0" smtClean="0">
                <a:solidFill>
                  <a:srgbClr val="FFFF00"/>
                </a:solidFill>
              </a:rPr>
              <a:t>зависи од силе неопходне да се савлада задата дубина </a:t>
            </a:r>
          </a:p>
          <a:p>
            <a:r>
              <a:rPr lang="sr-Cyrl-RS" sz="1600" dirty="0" smtClean="0">
                <a:solidFill>
                  <a:srgbClr val="FFFF00"/>
                </a:solidFill>
              </a:rPr>
              <a:t>подминираности (</a:t>
            </a:r>
            <a:r>
              <a:rPr lang="en-US" sz="1600" dirty="0" smtClean="0">
                <a:solidFill>
                  <a:srgbClr val="FFFF00"/>
                </a:solidFill>
              </a:rPr>
              <a:t>Fe</a:t>
            </a:r>
            <a:r>
              <a:rPr lang="sr-Latn-RS" sz="1600" dirty="0" smtClean="0">
                <a:solidFill>
                  <a:srgbClr val="FFFF00"/>
                </a:solidFill>
              </a:rPr>
              <a:t>)</a:t>
            </a:r>
            <a:r>
              <a:rPr lang="sr-Cyrl-RS" sz="1600" dirty="0" smtClean="0">
                <a:solidFill>
                  <a:srgbClr val="FFFF00"/>
                </a:solidFill>
              </a:rPr>
              <a:t>, вредности тангенса угла </a:t>
            </a:r>
            <a:r>
              <a:rPr lang="el-GR" sz="1600" dirty="0" smtClean="0">
                <a:solidFill>
                  <a:srgbClr val="FFFF00"/>
                </a:solidFill>
                <a:cs typeface="Times New Roman" panose="02020603050405020304" pitchFamily="18" charset="0"/>
              </a:rPr>
              <a:t>α</a:t>
            </a:r>
            <a:r>
              <a:rPr lang="sr-Cyrl-RS" sz="1600" dirty="0" smtClean="0">
                <a:solidFill>
                  <a:srgbClr val="FFFF00"/>
                </a:solidFill>
                <a:cs typeface="Times New Roman" panose="02020603050405020304" pitchFamily="18" charset="0"/>
              </a:rPr>
              <a:t> и </a:t>
            </a:r>
          </a:p>
          <a:p>
            <a:r>
              <a:rPr lang="sr-Cyrl-RS" sz="1600" dirty="0" smtClean="0">
                <a:solidFill>
                  <a:srgbClr val="FFFF00"/>
                </a:solidFill>
                <a:cs typeface="Times New Roman" panose="02020603050405020304" pitchFamily="18" charset="0"/>
              </a:rPr>
              <a:t>коефициента трења - µ</a:t>
            </a:r>
            <a:endParaRPr lang="en-GB" sz="1600" dirty="0">
              <a:solidFill>
                <a:srgbClr val="FFFF00"/>
              </a:solidFill>
            </a:endParaRPr>
          </a:p>
        </p:txBody>
      </p:sp>
      <p:sp>
        <p:nvSpPr>
          <p:cNvPr id="18" name="Down Arrow 17"/>
          <p:cNvSpPr/>
          <p:nvPr/>
        </p:nvSpPr>
        <p:spPr>
          <a:xfrm>
            <a:off x="2621604" y="4808324"/>
            <a:ext cx="328818" cy="330213"/>
          </a:xfrm>
          <a:prstGeom prst="downArrow">
            <a:avLst/>
          </a:prstGeom>
          <a:solidFill>
            <a:srgbClr val="FF0000"/>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C742B1DE-B762-0C46-9125-C179ACEC9167}"/>
              </a:ext>
            </a:extLst>
          </p:cNvPr>
          <p:cNvSpPr/>
          <p:nvPr/>
        </p:nvSpPr>
        <p:spPr>
          <a:xfrm>
            <a:off x="1338224" y="5203683"/>
            <a:ext cx="2926676" cy="506986"/>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Right Arrow 18"/>
          <p:cNvSpPr/>
          <p:nvPr/>
        </p:nvSpPr>
        <p:spPr>
          <a:xfrm rot="2554985">
            <a:off x="603113" y="4991971"/>
            <a:ext cx="383153" cy="975730"/>
          </a:xfrm>
          <a:prstGeom prst="curved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37793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barn(inVertical)">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54"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10" y="994649"/>
            <a:ext cx="8229600" cy="826172"/>
          </a:xfrm>
        </p:spPr>
        <p:txBody>
          <a:bodyPr>
            <a:normAutofit fontScale="90000"/>
          </a:bodyPr>
          <a:lstStyle/>
          <a:p>
            <a:r>
              <a:rPr lang="x-none" sz="2800" dirty="0" smtClean="0">
                <a:latin typeface="Times New Roman" panose="02020603050405020304" pitchFamily="18" charset="0"/>
                <a:cs typeface="Times New Roman" panose="02020603050405020304" pitchFamily="18" charset="0"/>
              </a:rPr>
              <a:t>Ретенција ПСП на основу еластичних својстава материјала и трења</a:t>
            </a:r>
            <a:endParaRPr lang="en-US" sz="2800" dirty="0">
              <a:latin typeface="Times New Roman" panose="02020603050405020304" pitchFamily="18" charset="0"/>
              <a:cs typeface="Times New Roman" panose="02020603050405020304" pitchFamily="18" charset="0"/>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9"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018066" y="3570365"/>
            <a:ext cx="3869213" cy="1232669"/>
          </a:xfrm>
          <a:prstGeom prst="rect">
            <a:avLst/>
          </a:prstGeom>
          <a:noFill/>
        </p:spPr>
      </p:pic>
      <p:sp>
        <p:nvSpPr>
          <p:cNvPr id="1031" name="Rectangle 7"/>
          <p:cNvSpPr>
            <a:spLocks noChangeArrowheads="1"/>
          </p:cNvSpPr>
          <p:nvPr/>
        </p:nvSpPr>
        <p:spPr bwMode="auto">
          <a:xfrm>
            <a:off x="0" y="8001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TextBox 9"/>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1" name="Straight Connector 10"/>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1376039" y="4428251"/>
            <a:ext cx="642027" cy="651753"/>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16307" y="5222581"/>
            <a:ext cx="2519464" cy="830997"/>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pPr algn="ctr"/>
            <a:r>
              <a:rPr lang="sr-Cyrl-RS" sz="1600" dirty="0" smtClean="0"/>
              <a:t>Сила елеастичне деформације (ретенциона сила) ливене кукице</a:t>
            </a:r>
            <a:r>
              <a:rPr lang="en-US" sz="1600" dirty="0" smtClean="0"/>
              <a:t> </a:t>
            </a:r>
            <a:r>
              <a:rPr lang="sr-Latn-RS" sz="1600" dirty="0" smtClean="0"/>
              <a:t>(N)</a:t>
            </a:r>
            <a:endParaRPr lang="en-GB" sz="1600" dirty="0"/>
          </a:p>
        </p:txBody>
      </p:sp>
      <p:cxnSp>
        <p:nvCxnSpPr>
          <p:cNvPr id="17" name="Straight Arrow Connector 16"/>
          <p:cNvCxnSpPr/>
          <p:nvPr/>
        </p:nvCxnSpPr>
        <p:spPr>
          <a:xfrm>
            <a:off x="4633610" y="4775748"/>
            <a:ext cx="531780" cy="654231"/>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148847" y="5539210"/>
            <a:ext cx="2519464" cy="584775"/>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pPr algn="ctr"/>
            <a:r>
              <a:rPr lang="sr-Cyrl-RS" sz="1600" dirty="0" smtClean="0"/>
              <a:t>Дужина ручице кукице (</a:t>
            </a:r>
            <a:r>
              <a:rPr lang="en-US" sz="1600" dirty="0" smtClean="0">
                <a:latin typeface="Calibri" pitchFamily="34" charset="0"/>
                <a:ea typeface="Times New Roman" pitchFamily="18" charset="0"/>
                <a:cs typeface="Times New Roman" pitchFamily="18" charset="0"/>
              </a:rPr>
              <a:t>mm</a:t>
            </a:r>
            <a:r>
              <a:rPr lang="sr-Cyrl-RS" sz="1600" dirty="0" smtClean="0"/>
              <a:t>)</a:t>
            </a:r>
            <a:endParaRPr lang="en-GB" sz="1600" dirty="0"/>
          </a:p>
        </p:txBody>
      </p:sp>
      <p:sp>
        <p:nvSpPr>
          <p:cNvPr id="20" name="TextBox 19"/>
          <p:cNvSpPr txBox="1"/>
          <p:nvPr/>
        </p:nvSpPr>
        <p:spPr>
          <a:xfrm>
            <a:off x="1697052" y="2529959"/>
            <a:ext cx="2519464" cy="584775"/>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pPr algn="ctr"/>
            <a:r>
              <a:rPr lang="sr-Cyrl-RS" sz="1600" dirty="0" smtClean="0"/>
              <a:t>Дубина подминираности (</a:t>
            </a:r>
            <a:r>
              <a:rPr lang="en-US" sz="1600" dirty="0" smtClean="0">
                <a:latin typeface="Calibri" pitchFamily="34" charset="0"/>
                <a:ea typeface="Times New Roman" pitchFamily="18" charset="0"/>
                <a:cs typeface="Times New Roman" pitchFamily="18" charset="0"/>
              </a:rPr>
              <a:t>mm</a:t>
            </a:r>
            <a:r>
              <a:rPr lang="sr-Cyrl-RS" sz="1600" dirty="0" smtClean="0"/>
              <a:t>)</a:t>
            </a:r>
            <a:endParaRPr lang="en-GB" sz="1600" dirty="0"/>
          </a:p>
        </p:txBody>
      </p:sp>
      <p:cxnSp>
        <p:nvCxnSpPr>
          <p:cNvPr id="21" name="Straight Arrow Connector 20"/>
          <p:cNvCxnSpPr/>
          <p:nvPr/>
        </p:nvCxnSpPr>
        <p:spPr>
          <a:xfrm flipH="1" flipV="1">
            <a:off x="3307406" y="3281178"/>
            <a:ext cx="184824" cy="258858"/>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4633610" y="3174398"/>
            <a:ext cx="619327" cy="404886"/>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449535" y="2468677"/>
            <a:ext cx="2519464" cy="830997"/>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pPr algn="ctr"/>
            <a:r>
              <a:rPr lang="sr-Cyrl-RS" sz="1600" dirty="0" smtClean="0"/>
              <a:t>Површина попречног пресека ретенционе ручице (</a:t>
            </a:r>
            <a:r>
              <a:rPr lang="en-US" sz="1600" dirty="0">
                <a:latin typeface="Calibri" pitchFamily="34" charset="0"/>
                <a:ea typeface="Times New Roman" pitchFamily="18" charset="0"/>
                <a:cs typeface="Times New Roman" pitchFamily="18" charset="0"/>
              </a:rPr>
              <a:t>mm</a:t>
            </a:r>
            <a:r>
              <a:rPr lang="sr-Cyrl-CS" sz="1600" baseline="30000" dirty="0">
                <a:latin typeface="Calibri" pitchFamily="34" charset="0"/>
                <a:ea typeface="Times New Roman" pitchFamily="18" charset="0"/>
                <a:cs typeface="Times New Roman" pitchFamily="18" charset="0"/>
              </a:rPr>
              <a:t>2</a:t>
            </a:r>
            <a:r>
              <a:rPr lang="sr-Cyrl-RS" sz="1600" dirty="0" smtClean="0"/>
              <a:t>)</a:t>
            </a:r>
            <a:endParaRPr lang="en-GB" sz="1600" dirty="0"/>
          </a:p>
        </p:txBody>
      </p:sp>
      <p:cxnSp>
        <p:nvCxnSpPr>
          <p:cNvPr id="28" name="Straight Arrow Connector 27"/>
          <p:cNvCxnSpPr/>
          <p:nvPr/>
        </p:nvCxnSpPr>
        <p:spPr>
          <a:xfrm>
            <a:off x="5959811" y="3780576"/>
            <a:ext cx="708500" cy="296369"/>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529306" y="4183177"/>
            <a:ext cx="2519464" cy="584775"/>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pPr algn="ctr"/>
            <a:r>
              <a:rPr lang="sr-Cyrl-RS" sz="1600" dirty="0" smtClean="0"/>
              <a:t>Модул елеастичности легуре (</a:t>
            </a:r>
            <a:r>
              <a:rPr lang="en-US" sz="1600" dirty="0" smtClean="0"/>
              <a:t>MPa</a:t>
            </a:r>
            <a:r>
              <a:rPr lang="sr-Cyrl-RS" sz="1600" dirty="0" smtClean="0"/>
              <a:t>)</a:t>
            </a:r>
            <a:endParaRPr lang="en-GB" sz="1600" dirty="0"/>
          </a:p>
        </p:txBody>
      </p:sp>
    </p:spTree>
    <p:extLst>
      <p:ext uri="{BB962C8B-B14F-4D97-AF65-F5344CB8AC3E}">
        <p14:creationId xmlns:p14="http://schemas.microsoft.com/office/powerpoint/2010/main" val="37149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fltVal val="0"/>
                                          </p:val>
                                        </p:tav>
                                        <p:tav tm="100000">
                                          <p:val>
                                            <p:strVal val="#ppt_w"/>
                                          </p:val>
                                        </p:tav>
                                      </p:tavLst>
                                    </p:anim>
                                    <p:anim calcmode="lin" valueType="num">
                                      <p:cBhvr>
                                        <p:cTn id="20" dur="1000" fill="hold"/>
                                        <p:tgtEl>
                                          <p:spTgt spid="24"/>
                                        </p:tgtEl>
                                        <p:attrNameLst>
                                          <p:attrName>ppt_h</p:attrName>
                                        </p:attrNameLst>
                                      </p:cBhvr>
                                      <p:tavLst>
                                        <p:tav tm="0">
                                          <p:val>
                                            <p:fltVal val="0"/>
                                          </p:val>
                                        </p:tav>
                                        <p:tav tm="100000">
                                          <p:val>
                                            <p:strVal val="#ppt_h"/>
                                          </p:val>
                                        </p:tav>
                                      </p:tavLst>
                                    </p:anim>
                                    <p:anim calcmode="lin" valueType="num">
                                      <p:cBhvr>
                                        <p:cTn id="21" dur="1000" fill="hold"/>
                                        <p:tgtEl>
                                          <p:spTgt spid="24"/>
                                        </p:tgtEl>
                                        <p:attrNameLst>
                                          <p:attrName>style.rotation</p:attrName>
                                        </p:attrNameLst>
                                      </p:cBhvr>
                                      <p:tavLst>
                                        <p:tav tm="0">
                                          <p:val>
                                            <p:fltVal val="90"/>
                                          </p:val>
                                        </p:tav>
                                        <p:tav tm="100000">
                                          <p:val>
                                            <p:fltVal val="0"/>
                                          </p:val>
                                        </p:tav>
                                      </p:tavLst>
                                    </p:anim>
                                    <p:animEffect transition="in" filter="fade">
                                      <p:cBhvr>
                                        <p:cTn id="22" dur="1000"/>
                                        <p:tgtEl>
                                          <p:spTgt spid="2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90"/>
                                          </p:val>
                                        </p:tav>
                                        <p:tav tm="100000">
                                          <p:val>
                                            <p:fltVal val="0"/>
                                          </p:val>
                                        </p:tav>
                                      </p:tavLst>
                                    </p:anim>
                                    <p:animEffect transition="in" filter="fade">
                                      <p:cBhvr>
                                        <p:cTn id="28" dur="1000"/>
                                        <p:tgtEl>
                                          <p:spTgt spid="26"/>
                                        </p:tgtEl>
                                      </p:cBhvr>
                                    </p:animEffect>
                                  </p:childTnLst>
                                </p:cTn>
                              </p:par>
                              <p:par>
                                <p:cTn id="29" presetID="3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 calcmode="lin" valueType="num">
                                      <p:cBhvr>
                                        <p:cTn id="33" dur="1000" fill="hold"/>
                                        <p:tgtEl>
                                          <p:spTgt spid="28"/>
                                        </p:tgtEl>
                                        <p:attrNameLst>
                                          <p:attrName>style.rotation</p:attrName>
                                        </p:attrNameLst>
                                      </p:cBhvr>
                                      <p:tavLst>
                                        <p:tav tm="0">
                                          <p:val>
                                            <p:fltVal val="90"/>
                                          </p:val>
                                        </p:tav>
                                        <p:tav tm="100000">
                                          <p:val>
                                            <p:fltVal val="0"/>
                                          </p:val>
                                        </p:tav>
                                      </p:tavLst>
                                    </p:anim>
                                    <p:animEffect transition="in" filter="fade">
                                      <p:cBhvr>
                                        <p:cTn id="34" dur="1000"/>
                                        <p:tgtEl>
                                          <p:spTgt spid="2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style.rotation</p:attrName>
                                        </p:attrNameLst>
                                      </p:cBhvr>
                                      <p:tavLst>
                                        <p:tav tm="0">
                                          <p:val>
                                            <p:fltVal val="90"/>
                                          </p:val>
                                        </p:tav>
                                        <p:tav tm="100000">
                                          <p:val>
                                            <p:fltVal val="0"/>
                                          </p:val>
                                        </p:tav>
                                      </p:tavLst>
                                    </p:anim>
                                    <p:animEffect transition="in" filter="fade">
                                      <p:cBhvr>
                                        <p:cTn id="40" dur="1000"/>
                                        <p:tgtEl>
                                          <p:spTgt spid="31"/>
                                        </p:tgtEl>
                                      </p:cBhvr>
                                    </p:animEffect>
                                  </p:childTnLst>
                                </p:cTn>
                              </p:par>
                              <p:par>
                                <p:cTn id="41" presetID="3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 calcmode="lin" valueType="num">
                                      <p:cBhvr>
                                        <p:cTn id="45" dur="1000" fill="hold"/>
                                        <p:tgtEl>
                                          <p:spTgt spid="17"/>
                                        </p:tgtEl>
                                        <p:attrNameLst>
                                          <p:attrName>style.rotation</p:attrName>
                                        </p:attrNameLst>
                                      </p:cBhvr>
                                      <p:tavLst>
                                        <p:tav tm="0">
                                          <p:val>
                                            <p:fltVal val="90"/>
                                          </p:val>
                                        </p:tav>
                                        <p:tav tm="100000">
                                          <p:val>
                                            <p:fltVal val="0"/>
                                          </p:val>
                                        </p:tav>
                                      </p:tavLst>
                                    </p:anim>
                                    <p:animEffect transition="in" filter="fade">
                                      <p:cBhvr>
                                        <p:cTn id="46" dur="1000"/>
                                        <p:tgtEl>
                                          <p:spTgt spid="1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ppt_w</p:attrName>
                                        </p:attrNameLst>
                                      </p:cBhvr>
                                      <p:tavLst>
                                        <p:tav tm="0">
                                          <p:val>
                                            <p:fltVal val="0"/>
                                          </p:val>
                                        </p:tav>
                                        <p:tav tm="100000">
                                          <p:val>
                                            <p:strVal val="#ppt_w"/>
                                          </p:val>
                                        </p:tav>
                                      </p:tavLst>
                                    </p:anim>
                                    <p:anim calcmode="lin" valueType="num">
                                      <p:cBhvr>
                                        <p:cTn id="50" dur="1000" fill="hold"/>
                                        <p:tgtEl>
                                          <p:spTgt spid="19"/>
                                        </p:tgtEl>
                                        <p:attrNameLst>
                                          <p:attrName>ppt_h</p:attrName>
                                        </p:attrNameLst>
                                      </p:cBhvr>
                                      <p:tavLst>
                                        <p:tav tm="0">
                                          <p:val>
                                            <p:fltVal val="0"/>
                                          </p:val>
                                        </p:tav>
                                        <p:tav tm="100000">
                                          <p:val>
                                            <p:strVal val="#ppt_h"/>
                                          </p:val>
                                        </p:tav>
                                      </p:tavLst>
                                    </p:anim>
                                    <p:anim calcmode="lin" valueType="num">
                                      <p:cBhvr>
                                        <p:cTn id="51" dur="1000" fill="hold"/>
                                        <p:tgtEl>
                                          <p:spTgt spid="19"/>
                                        </p:tgtEl>
                                        <p:attrNameLst>
                                          <p:attrName>style.rotation</p:attrName>
                                        </p:attrNameLst>
                                      </p:cBhvr>
                                      <p:tavLst>
                                        <p:tav tm="0">
                                          <p:val>
                                            <p:fltVal val="90"/>
                                          </p:val>
                                        </p:tav>
                                        <p:tav tm="100000">
                                          <p:val>
                                            <p:fltVal val="0"/>
                                          </p:val>
                                        </p:tav>
                                      </p:tavLst>
                                    </p:anim>
                                    <p:animEffect transition="in" filter="fade">
                                      <p:cBhvr>
                                        <p:cTn id="52" dur="1000"/>
                                        <p:tgtEl>
                                          <p:spTgt spid="19"/>
                                        </p:tgtEl>
                                      </p:cBhvr>
                                    </p:animEffect>
                                  </p:childTnLst>
                                </p:cTn>
                              </p:par>
                              <p:par>
                                <p:cTn id="53" presetID="31"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fltVal val="0"/>
                                          </p:val>
                                        </p:tav>
                                        <p:tav tm="100000">
                                          <p:val>
                                            <p:strVal val="#ppt_w"/>
                                          </p:val>
                                        </p:tav>
                                      </p:tavLst>
                                    </p:anim>
                                    <p:anim calcmode="lin" valueType="num">
                                      <p:cBhvr>
                                        <p:cTn id="56" dur="1000" fill="hold"/>
                                        <p:tgtEl>
                                          <p:spTgt spid="5"/>
                                        </p:tgtEl>
                                        <p:attrNameLst>
                                          <p:attrName>ppt_h</p:attrName>
                                        </p:attrNameLst>
                                      </p:cBhvr>
                                      <p:tavLst>
                                        <p:tav tm="0">
                                          <p:val>
                                            <p:fltVal val="0"/>
                                          </p:val>
                                        </p:tav>
                                        <p:tav tm="100000">
                                          <p:val>
                                            <p:strVal val="#ppt_h"/>
                                          </p:val>
                                        </p:tav>
                                      </p:tavLst>
                                    </p:anim>
                                    <p:anim calcmode="lin" valueType="num">
                                      <p:cBhvr>
                                        <p:cTn id="57" dur="1000" fill="hold"/>
                                        <p:tgtEl>
                                          <p:spTgt spid="5"/>
                                        </p:tgtEl>
                                        <p:attrNameLst>
                                          <p:attrName>style.rotation</p:attrName>
                                        </p:attrNameLst>
                                      </p:cBhvr>
                                      <p:tavLst>
                                        <p:tav tm="0">
                                          <p:val>
                                            <p:fltVal val="90"/>
                                          </p:val>
                                        </p:tav>
                                        <p:tav tm="100000">
                                          <p:val>
                                            <p:fltVal val="0"/>
                                          </p:val>
                                        </p:tav>
                                      </p:tavLst>
                                    </p:anim>
                                    <p:animEffect transition="in" filter="fade">
                                      <p:cBhvr>
                                        <p:cTn id="58" dur="1000"/>
                                        <p:tgtEl>
                                          <p:spTgt spid="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1000" fill="hold"/>
                                        <p:tgtEl>
                                          <p:spTgt spid="7"/>
                                        </p:tgtEl>
                                        <p:attrNameLst>
                                          <p:attrName>ppt_w</p:attrName>
                                        </p:attrNameLst>
                                      </p:cBhvr>
                                      <p:tavLst>
                                        <p:tav tm="0">
                                          <p:val>
                                            <p:fltVal val="0"/>
                                          </p:val>
                                        </p:tav>
                                        <p:tav tm="100000">
                                          <p:val>
                                            <p:strVal val="#ppt_w"/>
                                          </p:val>
                                        </p:tav>
                                      </p:tavLst>
                                    </p:anim>
                                    <p:anim calcmode="lin" valueType="num">
                                      <p:cBhvr>
                                        <p:cTn id="62" dur="1000" fill="hold"/>
                                        <p:tgtEl>
                                          <p:spTgt spid="7"/>
                                        </p:tgtEl>
                                        <p:attrNameLst>
                                          <p:attrName>ppt_h</p:attrName>
                                        </p:attrNameLst>
                                      </p:cBhvr>
                                      <p:tavLst>
                                        <p:tav tm="0">
                                          <p:val>
                                            <p:fltVal val="0"/>
                                          </p:val>
                                        </p:tav>
                                        <p:tav tm="100000">
                                          <p:val>
                                            <p:strVal val="#ppt_h"/>
                                          </p:val>
                                        </p:tav>
                                      </p:tavLst>
                                    </p:anim>
                                    <p:anim calcmode="lin" valueType="num">
                                      <p:cBhvr>
                                        <p:cTn id="63" dur="1000" fill="hold"/>
                                        <p:tgtEl>
                                          <p:spTgt spid="7"/>
                                        </p:tgtEl>
                                        <p:attrNameLst>
                                          <p:attrName>style.rotation</p:attrName>
                                        </p:attrNameLst>
                                      </p:cBhvr>
                                      <p:tavLst>
                                        <p:tav tm="0">
                                          <p:val>
                                            <p:fltVal val="90"/>
                                          </p:val>
                                        </p:tav>
                                        <p:tav tm="100000">
                                          <p:val>
                                            <p:fltVal val="0"/>
                                          </p:val>
                                        </p:tav>
                                      </p:tavLst>
                                    </p:anim>
                                    <p:animEffect transition="in" filter="fade">
                                      <p:cBhvr>
                                        <p:cTn id="6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0" grpId="0" animBg="1"/>
      <p:bldP spid="26"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915" y="2186009"/>
            <a:ext cx="8735438" cy="4457983"/>
          </a:xfrm>
        </p:spPr>
        <p:txBody>
          <a:bodyPr/>
          <a:lstStyle/>
          <a:p>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Унутар</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подручја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вредности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dirty="0">
                <a:latin typeface="Times New Roman" panose="02020603050405020304" pitchFamily="18" charset="0"/>
                <a:ea typeface="Times New Roman" panose="02020603050405020304" pitchFamily="18" charset="0"/>
                <a:cs typeface="Times New Roman" panose="02020603050405020304" pitchFamily="18" charset="0"/>
              </a:rPr>
              <a:t>Hooke-</a:t>
            </a:r>
            <a:r>
              <a:rPr lang="sr-Cyrl-CS" sz="1800" b="1" i="1" dirty="0">
                <a:latin typeface="Times New Roman" panose="02020603050405020304" pitchFamily="18" charset="0"/>
                <a:ea typeface="Times New Roman" panose="02020603050405020304" pitchFamily="18" charset="0"/>
                <a:cs typeface="Times New Roman" panose="02020603050405020304" pitchFamily="18" charset="0"/>
              </a:rPr>
              <a:t>вог</a:t>
            </a:r>
            <a:r>
              <a:rPr lang="sr-Latn-CS" sz="1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b="1" i="1" dirty="0">
                <a:latin typeface="Times New Roman" panose="02020603050405020304" pitchFamily="18" charset="0"/>
                <a:ea typeface="Times New Roman" panose="02020603050405020304" pitchFamily="18" charset="0"/>
                <a:cs typeface="Times New Roman" panose="02020603050405020304" pitchFamily="18" charset="0"/>
              </a:rPr>
              <a:t>закона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еластично</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издужење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тела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пропорционално</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је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сили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Примењено</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ливене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кукице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еластична</a:t>
            </a:r>
            <a:r>
              <a:rPr lang="sr-Latn-C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деформација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директно</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је</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сразмерна</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дужини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ретенционе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ручице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сили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која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изазива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деформацију</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обрнуто</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је</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сразмерна</a:t>
            </a:r>
            <a:r>
              <a:rPr lang="sr-Latn-CS" sz="18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површини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попречног</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пресека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ретенционе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ручице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модулу</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еластичности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rPr>
              <a:t>материјала</a:t>
            </a:r>
            <a:r>
              <a:rPr lang="sr-Latn-CS" sz="1800" dirty="0" smtClean="0">
                <a:latin typeface="Times New Roman" panose="02020603050405020304" pitchFamily="18" charset="0"/>
                <a:ea typeface="Times New Roman" panose="02020603050405020304" pitchFamily="18" charset="0"/>
                <a:cs typeface="Times New Roman" panose="02020603050405020304" pitchFamily="18" charset="0"/>
              </a:rPr>
              <a:t>:</a:t>
            </a:r>
          </a:p>
          <a:p>
            <a:endParaRPr lang="sr-Latn-CS" sz="18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L</a:t>
            </a:r>
            <a:r>
              <a:rPr lang="sr-Latn-CS" sz="1800" dirty="0">
                <a:latin typeface="Times New Roman" panose="02020603050405020304" pitchFamily="18" charset="0"/>
                <a:ea typeface="Times New Roman" panose="02020603050405020304" pitchFamily="18" charset="0"/>
                <a:cs typeface="Times New Roman" panose="02020603050405020304" pitchFamily="18" charset="0"/>
              </a:rPr>
              <a:t> </a:t>
            </a:r>
            <a:r>
              <a:rPr lang="sr-Latn-CS" sz="1800" b="1"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F</a:t>
            </a:r>
            <a:r>
              <a:rPr lang="sr-Cyrl-CS" sz="1800" baseline="-300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a:t>
            </a:r>
            <a:endPar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endParaRPr>
          </a:p>
          <a:p>
            <a:pPr marL="0" indent="0">
              <a:buNone/>
            </a:pP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l</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Latn-CS" sz="1800" b="1"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Latn-CS" sz="1800" b="1" dirty="0" smtClean="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Latn-CS" sz="1800" b="1"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endPar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endParaRPr>
          </a:p>
          <a:p>
            <a:pPr marL="0" indent="0">
              <a:buNone/>
            </a:pP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q </a:t>
            </a:r>
            <a:r>
              <a:rPr lang="sr-Latn-CS" sz="1800" b="1"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a:t>
            </a:r>
            <a:endPar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endParaRPr>
          </a:p>
          <a:p>
            <a:endPar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endParaRPr>
          </a:p>
          <a:p>
            <a:r>
              <a:rPr lang="sr-Latn-CS" sz="18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en-US"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еластична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деформација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мм</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L</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дужина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ручице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кукице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мм</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Latn-CS"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F</a:t>
            </a:r>
            <a:r>
              <a:rPr lang="sr-Cyrl-CS" sz="1800" baseline="-30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сила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еластичне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деформације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или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ретенциона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сила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N</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Latn-CS"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q </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површина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попречног</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пресека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мм</a:t>
            </a:r>
            <a:r>
              <a:rPr lang="sr-Latn-CS" sz="1800" baseline="300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2</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модул</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еластичности</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легуре</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М</a:t>
            </a:r>
            <a:r>
              <a:rPr lang="en-U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P</a:t>
            </a:r>
            <a:r>
              <a:rPr lang="sr-Cyrl-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а</a:t>
            </a:r>
            <a:r>
              <a:rPr lang="sr-Latn-CS" sz="18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p>
          <a:p>
            <a:endParaRPr lang="en-GB" sz="18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6" name="Straight Connector 5"/>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itle 1"/>
          <p:cNvSpPr>
            <a:spLocks noGrp="1"/>
          </p:cNvSpPr>
          <p:nvPr>
            <p:ph type="title"/>
          </p:nvPr>
        </p:nvSpPr>
        <p:spPr>
          <a:xfrm>
            <a:off x="525295" y="828956"/>
            <a:ext cx="8229600" cy="1143000"/>
          </a:xfrm>
        </p:spPr>
        <p:txBody>
          <a:bodyPr>
            <a:normAutofit/>
          </a:bodyPr>
          <a:lstStyle/>
          <a:p>
            <a:r>
              <a:rPr lang="x-none" sz="3200" dirty="0" smtClean="0">
                <a:latin typeface="Times New Roman" panose="02020603050405020304" pitchFamily="18" charset="0"/>
                <a:cs typeface="Times New Roman" panose="02020603050405020304" pitchFamily="18" charset="0"/>
              </a:rPr>
              <a:t>Ретенција ПСП на основу еластичних својстава материјала и трења</a:t>
            </a:r>
            <a:endParaRPr lang="en-US" sz="32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C742B1DE-B762-0C46-9125-C179ACEC9167}"/>
              </a:ext>
            </a:extLst>
          </p:cNvPr>
          <p:cNvSpPr/>
          <p:nvPr/>
        </p:nvSpPr>
        <p:spPr>
          <a:xfrm>
            <a:off x="3667327" y="3875113"/>
            <a:ext cx="2850204" cy="1134631"/>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753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464221"/>
            <a:ext cx="8229600" cy="2831390"/>
          </a:xfrm>
        </p:spPr>
        <p:txBody>
          <a:bodyPr>
            <a:normAutofit lnSpcReduction="10000"/>
          </a:bodyPr>
          <a:lstStyle/>
          <a:p>
            <a:pPr marL="0" indent="0">
              <a:buNone/>
            </a:pPr>
            <a:r>
              <a:rPr lang="sr-Cyrl-RS" u="sng" dirty="0" smtClean="0">
                <a:solidFill>
                  <a:schemeClr val="tx2"/>
                </a:solidFill>
                <a:latin typeface="Times New Roman" panose="02020603050405020304" pitchFamily="18" charset="0"/>
                <a:cs typeface="Times New Roman" panose="02020603050405020304" pitchFamily="18" charset="0"/>
              </a:rPr>
              <a:t>Императив </a:t>
            </a:r>
            <a:r>
              <a:rPr lang="sr-Cyrl-RS" u="sng" dirty="0">
                <a:solidFill>
                  <a:schemeClr val="tx2"/>
                </a:solidFill>
                <a:latin typeface="Times New Roman" panose="02020603050405020304" pitchFamily="18" charset="0"/>
                <a:cs typeface="Times New Roman" panose="02020603050405020304" pitchFamily="18" charset="0"/>
              </a:rPr>
              <a:t>с</a:t>
            </a:r>
            <a:r>
              <a:rPr lang="x-none" u="sng" dirty="0" smtClean="0">
                <a:solidFill>
                  <a:schemeClr val="tx2"/>
                </a:solidFill>
                <a:latin typeface="Times New Roman" panose="02020603050405020304" pitchFamily="18" charset="0"/>
                <a:cs typeface="Times New Roman" panose="02020603050405020304" pitchFamily="18" charset="0"/>
              </a:rPr>
              <a:t>авремен</a:t>
            </a:r>
            <a:r>
              <a:rPr lang="sr-Cyrl-RS" u="sng" dirty="0" smtClean="0">
                <a:solidFill>
                  <a:schemeClr val="tx2"/>
                </a:solidFill>
                <a:latin typeface="Times New Roman" panose="02020603050405020304" pitchFamily="18" charset="0"/>
                <a:cs typeface="Times New Roman" panose="02020603050405020304" pitchFamily="18" charset="0"/>
              </a:rPr>
              <a:t>ог</a:t>
            </a:r>
            <a:r>
              <a:rPr lang="x-none" u="sng" dirty="0" smtClean="0">
                <a:solidFill>
                  <a:schemeClr val="tx2"/>
                </a:solidFill>
                <a:latin typeface="Times New Roman" panose="02020603050405020304" pitchFamily="18" charset="0"/>
                <a:cs typeface="Times New Roman" panose="02020603050405020304" pitchFamily="18" charset="0"/>
              </a:rPr>
              <a:t> концепт</a:t>
            </a:r>
            <a:r>
              <a:rPr lang="sr-Cyrl-RS" u="sng" dirty="0" smtClean="0">
                <a:solidFill>
                  <a:schemeClr val="tx2"/>
                </a:solidFill>
                <a:latin typeface="Times New Roman" panose="02020603050405020304" pitchFamily="18" charset="0"/>
                <a:cs typeface="Times New Roman" panose="02020603050405020304" pitchFamily="18" charset="0"/>
              </a:rPr>
              <a:t>а у терапији крезубости ПСП је:</a:t>
            </a:r>
            <a:endParaRPr lang="x-none" u="sng" dirty="0" smtClean="0">
              <a:solidFill>
                <a:schemeClr val="tx2"/>
              </a:solidFill>
              <a:latin typeface="Times New Roman" panose="02020603050405020304" pitchFamily="18" charset="0"/>
              <a:cs typeface="Times New Roman" panose="02020603050405020304" pitchFamily="18" charset="0"/>
            </a:endParaRPr>
          </a:p>
          <a:p>
            <a:pPr marL="393700" lvl="1" indent="0">
              <a:buNone/>
            </a:pPr>
            <a:endParaRPr lang="sr-Cyrl-R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lang="sr-Cyrl-RS" dirty="0" smtClean="0">
                <a:latin typeface="Times New Roman" panose="02020603050405020304" pitchFamily="18" charset="0"/>
                <a:cs typeface="Times New Roman" panose="02020603050405020304" pitchFamily="18" charset="0"/>
              </a:rPr>
              <a:t>за скидање протезе са потпорних ткива неопходна је </a:t>
            </a:r>
            <a:r>
              <a:rPr lang="x-none" dirty="0" smtClean="0">
                <a:latin typeface="Times New Roman" panose="02020603050405020304" pitchFamily="18" charset="0"/>
                <a:cs typeface="Times New Roman" panose="02020603050405020304" pitchFamily="18" charset="0"/>
              </a:rPr>
              <a:t>најмања сила из правца</a:t>
            </a:r>
            <a:r>
              <a:rPr lang="sr-Cyrl-RS" dirty="0" smtClean="0">
                <a:latin typeface="Times New Roman" panose="02020603050405020304" pitchFamily="18" charset="0"/>
                <a:cs typeface="Times New Roman" panose="02020603050405020304" pitchFamily="18" charset="0"/>
              </a:rPr>
              <a:t> уношења, а</a:t>
            </a:r>
            <a:endParaRPr lang="sr-Latn-RS" dirty="0" smtClean="0">
              <a:latin typeface="Times New Roman" panose="02020603050405020304" pitchFamily="18" charset="0"/>
              <a:cs typeface="Times New Roman" panose="02020603050405020304" pitchFamily="18" charset="0"/>
            </a:endParaRPr>
          </a:p>
          <a:p>
            <a:pPr marL="393700" lvl="1" indent="0">
              <a:buNone/>
            </a:pPr>
            <a:endParaRPr lang="sr-Cyrl-RS"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lang="x-none" dirty="0" smtClean="0">
                <a:latin typeface="Times New Roman" panose="02020603050405020304" pitchFamily="18" charset="0"/>
                <a:cs typeface="Times New Roman" panose="02020603050405020304" pitchFamily="18" charset="0"/>
              </a:rPr>
              <a:t>највећа сила из правца померања</a:t>
            </a:r>
            <a:r>
              <a:rPr lang="sr-Cyrl-RS" dirty="0" smtClean="0">
                <a:latin typeface="Times New Roman" panose="02020603050405020304" pitchFamily="18" charset="0"/>
                <a:cs typeface="Times New Roman" panose="02020603050405020304" pitchFamily="18" charset="0"/>
              </a:rPr>
              <a:t> протезе</a:t>
            </a:r>
            <a:r>
              <a:rPr lang="sr-Latn-RS" dirty="0" smtClean="0">
                <a:latin typeface="Times New Roman" panose="02020603050405020304" pitchFamily="18" charset="0"/>
                <a:cs typeface="Times New Roman" panose="02020603050405020304" pitchFamily="18" charset="0"/>
              </a:rPr>
              <a:t>.</a:t>
            </a:r>
            <a:endParaRPr lang="x-none" dirty="0" smtClean="0">
              <a:latin typeface="Times New Roman" panose="02020603050405020304" pitchFamily="18" charset="0"/>
              <a:cs typeface="Times New Roman" panose="02020603050405020304" pitchFamily="18" charset="0"/>
            </a:endParaRPr>
          </a:p>
          <a:p>
            <a:pPr lvl="1">
              <a:buNone/>
            </a:pPr>
            <a:endParaRPr lang="x-none" dirty="0" smtClean="0">
              <a:latin typeface="Times New Roman" panose="02020603050405020304" pitchFamily="18" charset="0"/>
              <a:cs typeface="Times New Roman" panose="02020603050405020304" pitchFamily="18" charset="0"/>
            </a:endParaRPr>
          </a:p>
        </p:txBody>
      </p:sp>
      <p:sp>
        <p:nvSpPr>
          <p:cNvPr id="5" name="TextBox 4"/>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6" name="Straight Connector 5"/>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52" name="Picture 4" descr="PROTEZA ZA ZUBE - Sve VRSTE i CENA - ZUBARol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773" y="4423876"/>
            <a:ext cx="3385227" cy="2412009"/>
          </a:xfrm>
          <a:prstGeom prst="rect">
            <a:avLst/>
          </a:prstGeom>
          <a:noFill/>
          <a:extLst>
            <a:ext uri="{909E8E84-426E-40DD-AFC4-6F175D3DCCD1}">
              <a14:hiddenFill xmlns:a14="http://schemas.microsoft.com/office/drawing/2010/main">
                <a:solidFill>
                  <a:srgbClr val="FFFFFF"/>
                </a:solidFill>
              </a14:hiddenFill>
            </a:ext>
          </a:extLst>
        </p:spPr>
      </p:pic>
      <p:sp>
        <p:nvSpPr>
          <p:cNvPr id="13" name="Down Arrow 12"/>
          <p:cNvSpPr/>
          <p:nvPr/>
        </p:nvSpPr>
        <p:spPr>
          <a:xfrm>
            <a:off x="8159688" y="2690598"/>
            <a:ext cx="165371" cy="6225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8325059" y="2540218"/>
            <a:ext cx="607860" cy="923330"/>
          </a:xfrm>
          <a:prstGeom prst="rect">
            <a:avLst/>
          </a:prstGeom>
          <a:noFill/>
        </p:spPr>
        <p:txBody>
          <a:bodyPr wrap="none" lIns="91440" tIns="45720" rIns="91440" bIns="45720">
            <a:spAutoFit/>
          </a:bodyPr>
          <a:lstStyle/>
          <a:p>
            <a:pPr algn="ctr"/>
            <a:r>
              <a:rPr lang="sr-Latn-RS"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F</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20" name="Down Arrow 19"/>
          <p:cNvSpPr/>
          <p:nvPr/>
        </p:nvSpPr>
        <p:spPr>
          <a:xfrm flipH="1" flipV="1">
            <a:off x="6721811" y="3613372"/>
            <a:ext cx="150027" cy="6976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6871838" y="3500546"/>
            <a:ext cx="607860" cy="923330"/>
          </a:xfrm>
          <a:prstGeom prst="rect">
            <a:avLst/>
          </a:prstGeom>
          <a:noFill/>
        </p:spPr>
        <p:txBody>
          <a:bodyPr wrap="none" lIns="91440" tIns="45720" rIns="91440" bIns="45720">
            <a:spAutoFit/>
          </a:bodyPr>
          <a:lstStyle/>
          <a:p>
            <a:pPr algn="ctr"/>
            <a:r>
              <a:rPr lang="sr-Latn-RS"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F</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extLst>
      <p:ext uri="{BB962C8B-B14F-4D97-AF65-F5344CB8AC3E}">
        <p14:creationId xmlns:p14="http://schemas.microsoft.com/office/powerpoint/2010/main" val="2777678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20"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1003" r="34665" b="9096"/>
          <a:stretch/>
        </p:blipFill>
        <p:spPr>
          <a:xfrm>
            <a:off x="126460" y="1949006"/>
            <a:ext cx="3638145" cy="4908994"/>
          </a:xfrm>
          <a:prstGeom prst="rect">
            <a:avLst/>
          </a:prstGeom>
        </p:spPr>
      </p:pic>
      <p:sp>
        <p:nvSpPr>
          <p:cNvPr id="5" name="TextBox 4"/>
          <p:cNvSpPr txBox="1"/>
          <p:nvPr/>
        </p:nvSpPr>
        <p:spPr>
          <a:xfrm>
            <a:off x="836579" y="1718173"/>
            <a:ext cx="486384" cy="338554"/>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r>
              <a:rPr lang="sr-Latn-RS" sz="1600" dirty="0" smtClean="0"/>
              <a:t>F</a:t>
            </a:r>
            <a:r>
              <a:rPr lang="sr-Latn-RS" sz="1600" baseline="-25000" dirty="0" smtClean="0"/>
              <a:t>1</a:t>
            </a:r>
            <a:endParaRPr lang="en-GB" sz="1600" baseline="-25000" dirty="0"/>
          </a:p>
        </p:txBody>
      </p:sp>
      <p:sp>
        <p:nvSpPr>
          <p:cNvPr id="6" name="TextBox 5"/>
          <p:cNvSpPr txBox="1"/>
          <p:nvPr/>
        </p:nvSpPr>
        <p:spPr>
          <a:xfrm>
            <a:off x="1682885" y="3249881"/>
            <a:ext cx="758758" cy="338554"/>
          </a:xfrm>
          <a:prstGeom prst="rect">
            <a:avLst/>
          </a:prstGeom>
          <a:noFill/>
        </p:spPr>
        <p:txBody>
          <a:bodyPr wrap="square" rtlCol="0">
            <a:spAutoFit/>
          </a:bodyPr>
          <a:lstStyle/>
          <a:p>
            <a:r>
              <a:rPr lang="sr-Latn-RS" sz="1600" dirty="0" smtClean="0"/>
              <a:t>F</a:t>
            </a:r>
            <a:r>
              <a:rPr lang="sr-Latn-RS" sz="1600" baseline="-25000" dirty="0" smtClean="0"/>
              <a:t>max</a:t>
            </a:r>
            <a:endParaRPr lang="en-GB" sz="1600" baseline="-25000" dirty="0"/>
          </a:p>
        </p:txBody>
      </p:sp>
      <p:sp>
        <p:nvSpPr>
          <p:cNvPr id="7" name="TextBox 6"/>
          <p:cNvSpPr txBox="1"/>
          <p:nvPr/>
        </p:nvSpPr>
        <p:spPr>
          <a:xfrm>
            <a:off x="1420239" y="3588435"/>
            <a:ext cx="758758" cy="338554"/>
          </a:xfrm>
          <a:prstGeom prst="rect">
            <a:avLst/>
          </a:prstGeom>
          <a:noFill/>
        </p:spPr>
        <p:txBody>
          <a:bodyPr wrap="square" rtlCol="0">
            <a:spAutoFit/>
          </a:bodyPr>
          <a:lstStyle/>
          <a:p>
            <a:r>
              <a:rPr lang="sr-Latn-RS" sz="1600" dirty="0" smtClean="0"/>
              <a:t>F</a:t>
            </a:r>
            <a:r>
              <a:rPr lang="sr-Latn-RS" sz="1600" baseline="-25000" dirty="0" smtClean="0"/>
              <a:t>2</a:t>
            </a:r>
            <a:r>
              <a:rPr lang="sr-Latn-RS" sz="1600" dirty="0" smtClean="0"/>
              <a:t>=0</a:t>
            </a:r>
            <a:endParaRPr lang="en-GB" sz="1600" dirty="0"/>
          </a:p>
        </p:txBody>
      </p:sp>
      <p:sp>
        <p:nvSpPr>
          <p:cNvPr id="8" name="TextBox 7"/>
          <p:cNvSpPr txBox="1"/>
          <p:nvPr/>
        </p:nvSpPr>
        <p:spPr>
          <a:xfrm>
            <a:off x="2808051" y="1748951"/>
            <a:ext cx="486384" cy="338554"/>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r>
              <a:rPr lang="sr-Latn-RS" sz="1600" dirty="0" smtClean="0"/>
              <a:t>F</a:t>
            </a:r>
            <a:r>
              <a:rPr lang="sr-Latn-RS" sz="1600" baseline="-25000" dirty="0" smtClean="0"/>
              <a:t>1´</a:t>
            </a:r>
            <a:endParaRPr lang="en-GB" sz="1600" baseline="-25000" dirty="0"/>
          </a:p>
        </p:txBody>
      </p:sp>
      <p:sp>
        <p:nvSpPr>
          <p:cNvPr id="9" name="TextBox 8"/>
          <p:cNvSpPr txBox="1"/>
          <p:nvPr/>
        </p:nvSpPr>
        <p:spPr>
          <a:xfrm>
            <a:off x="2934511" y="2239410"/>
            <a:ext cx="719848" cy="338554"/>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r>
              <a:rPr lang="sr-Latn-RS" sz="1600" dirty="0" smtClean="0"/>
              <a:t>F</a:t>
            </a:r>
            <a:r>
              <a:rPr lang="sr-Latn-RS" sz="1600" baseline="-25000" dirty="0" smtClean="0"/>
              <a:t>max´</a:t>
            </a:r>
            <a:endParaRPr lang="en-GB" sz="1600" baseline="-25000" dirty="0"/>
          </a:p>
        </p:txBody>
      </p:sp>
      <p:sp>
        <p:nvSpPr>
          <p:cNvPr id="10" name="TextBox 9"/>
          <p:cNvSpPr txBox="1"/>
          <p:nvPr/>
        </p:nvSpPr>
        <p:spPr>
          <a:xfrm>
            <a:off x="2934511" y="2699091"/>
            <a:ext cx="486384" cy="338554"/>
          </a:xfrm>
          <a:prstGeom prst="rect">
            <a:avLst/>
          </a:prstGeom>
          <a:solidFill>
            <a:schemeClr val="bg1">
              <a:lumMod val="85000"/>
            </a:schemeClr>
          </a:solidFill>
          <a:ln>
            <a:solidFill>
              <a:schemeClr val="accent1"/>
            </a:solidFill>
          </a:ln>
          <a:scene3d>
            <a:camera prst="orthographicFront"/>
            <a:lightRig rig="threePt" dir="t"/>
          </a:scene3d>
          <a:sp3d>
            <a:bevelT/>
          </a:sp3d>
        </p:spPr>
        <p:txBody>
          <a:bodyPr wrap="square" rtlCol="0">
            <a:spAutoFit/>
          </a:bodyPr>
          <a:lstStyle/>
          <a:p>
            <a:r>
              <a:rPr lang="sr-Latn-RS" sz="1600" dirty="0" smtClean="0"/>
              <a:t>F</a:t>
            </a:r>
            <a:r>
              <a:rPr lang="sr-Latn-RS" sz="1600" baseline="-25000" dirty="0"/>
              <a:t>2</a:t>
            </a:r>
            <a:endParaRPr lang="en-GB" sz="1600" baseline="-25000" dirty="0"/>
          </a:p>
        </p:txBody>
      </p:sp>
      <p:sp>
        <p:nvSpPr>
          <p:cNvPr id="11" name="TextBox 10"/>
          <p:cNvSpPr txBox="1"/>
          <p:nvPr/>
        </p:nvSpPr>
        <p:spPr>
          <a:xfrm>
            <a:off x="1190018" y="4301491"/>
            <a:ext cx="369651" cy="369332"/>
          </a:xfrm>
          <a:prstGeom prst="rect">
            <a:avLst/>
          </a:prstGeom>
          <a:noFill/>
        </p:spPr>
        <p:txBody>
          <a:bodyPr wrap="square" rtlCol="0">
            <a:spAutoFit/>
          </a:bodyPr>
          <a:lstStyle/>
          <a:p>
            <a:r>
              <a:rPr lang="sr-Latn-RS" sz="1800" b="1" dirty="0" smtClean="0"/>
              <a:t>A</a:t>
            </a:r>
            <a:endParaRPr lang="en-GB" sz="1800" b="1" dirty="0"/>
          </a:p>
        </p:txBody>
      </p:sp>
      <p:sp>
        <p:nvSpPr>
          <p:cNvPr id="12" name="TextBox 11"/>
          <p:cNvSpPr txBox="1"/>
          <p:nvPr/>
        </p:nvSpPr>
        <p:spPr>
          <a:xfrm>
            <a:off x="2564860" y="4255325"/>
            <a:ext cx="369651" cy="369332"/>
          </a:xfrm>
          <a:prstGeom prst="rect">
            <a:avLst/>
          </a:prstGeom>
          <a:noFill/>
        </p:spPr>
        <p:txBody>
          <a:bodyPr wrap="square" rtlCol="0">
            <a:spAutoFit/>
          </a:bodyPr>
          <a:lstStyle/>
          <a:p>
            <a:r>
              <a:rPr lang="sr-Latn-RS" sz="1800" b="1" dirty="0"/>
              <a:t>R</a:t>
            </a:r>
            <a:endParaRPr lang="en-GB" sz="1800" b="1" dirty="0"/>
          </a:p>
        </p:txBody>
      </p:sp>
      <p:sp>
        <p:nvSpPr>
          <p:cNvPr id="13" name="TextBox 12"/>
          <p:cNvSpPr txBox="1"/>
          <p:nvPr/>
        </p:nvSpPr>
        <p:spPr>
          <a:xfrm>
            <a:off x="1475362" y="5894351"/>
            <a:ext cx="369651" cy="369332"/>
          </a:xfrm>
          <a:prstGeom prst="rect">
            <a:avLst/>
          </a:prstGeom>
          <a:noFill/>
        </p:spPr>
        <p:txBody>
          <a:bodyPr wrap="square" rtlCol="0">
            <a:spAutoFit/>
          </a:bodyPr>
          <a:lstStyle/>
          <a:p>
            <a:r>
              <a:rPr lang="sr-Latn-RS" sz="1800" b="1" dirty="0"/>
              <a:t>R</a:t>
            </a:r>
            <a:endParaRPr lang="en-GB" sz="1800" b="1" dirty="0"/>
          </a:p>
        </p:txBody>
      </p:sp>
      <p:sp>
        <p:nvSpPr>
          <p:cNvPr id="14" name="TextBox 13"/>
          <p:cNvSpPr txBox="1"/>
          <p:nvPr/>
        </p:nvSpPr>
        <p:spPr>
          <a:xfrm>
            <a:off x="2396248" y="5571589"/>
            <a:ext cx="369651" cy="369332"/>
          </a:xfrm>
          <a:prstGeom prst="rect">
            <a:avLst/>
          </a:prstGeom>
          <a:noFill/>
        </p:spPr>
        <p:txBody>
          <a:bodyPr wrap="square" rtlCol="0">
            <a:spAutoFit/>
          </a:bodyPr>
          <a:lstStyle/>
          <a:p>
            <a:r>
              <a:rPr lang="sr-Latn-RS" sz="1800" b="1" dirty="0" smtClean="0"/>
              <a:t>A</a:t>
            </a:r>
            <a:endParaRPr lang="en-GB" sz="1800" b="1" dirty="0"/>
          </a:p>
        </p:txBody>
      </p:sp>
      <p:sp>
        <p:nvSpPr>
          <p:cNvPr id="22" name="TextBox 21"/>
          <p:cNvSpPr txBox="1"/>
          <p:nvPr/>
        </p:nvSpPr>
        <p:spPr>
          <a:xfrm>
            <a:off x="0" y="11017"/>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23" name="Straight Connector 22"/>
          <p:cNvCxnSpPr/>
          <p:nvPr/>
        </p:nvCxnSpPr>
        <p:spPr>
          <a:xfrm>
            <a:off x="573932" y="524040"/>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rotWithShape="1">
          <a:blip r:embed="rId3"/>
          <a:srcRect l="68083" t="36956" r="9933" b="35184"/>
          <a:stretch/>
        </p:blipFill>
        <p:spPr>
          <a:xfrm>
            <a:off x="5544765" y="2868368"/>
            <a:ext cx="2883987" cy="2558374"/>
          </a:xfrm>
          <a:prstGeom prst="rect">
            <a:avLst/>
          </a:prstGeom>
        </p:spPr>
      </p:pic>
      <p:cxnSp>
        <p:nvCxnSpPr>
          <p:cNvPr id="26" name="Straight Connector 25"/>
          <p:cNvCxnSpPr/>
          <p:nvPr/>
        </p:nvCxnSpPr>
        <p:spPr>
          <a:xfrm>
            <a:off x="5995482" y="2553534"/>
            <a:ext cx="38911" cy="33873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014937" y="4439991"/>
            <a:ext cx="470173" cy="1454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8098011">
            <a:off x="5780918" y="4996954"/>
            <a:ext cx="890772" cy="70344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6086273" y="5681521"/>
            <a:ext cx="346957" cy="461665"/>
          </a:xfrm>
          <a:prstGeom prst="rect">
            <a:avLst/>
          </a:prstGeom>
          <a:noFill/>
        </p:spPr>
        <p:txBody>
          <a:bodyPr wrap="square" rtlCol="0">
            <a:spAutoFit/>
          </a:bodyPr>
          <a:lstStyle/>
          <a:p>
            <a:r>
              <a:rPr lang="el-GR" dirty="0" smtClean="0">
                <a:cs typeface="Times New Roman" panose="02020603050405020304" pitchFamily="18" charset="0"/>
              </a:rPr>
              <a:t>α</a:t>
            </a:r>
            <a:endParaRPr lang="en-GB" dirty="0"/>
          </a:p>
        </p:txBody>
      </p:sp>
      <p:sp>
        <p:nvSpPr>
          <p:cNvPr id="33" name="Flowchart: Delay 32"/>
          <p:cNvSpPr/>
          <p:nvPr/>
        </p:nvSpPr>
        <p:spPr>
          <a:xfrm rot="10800000">
            <a:off x="5901326" y="3789881"/>
            <a:ext cx="129703"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lowchart: Delay 33"/>
          <p:cNvSpPr/>
          <p:nvPr/>
        </p:nvSpPr>
        <p:spPr>
          <a:xfrm rot="9553849">
            <a:off x="5994221" y="4685506"/>
            <a:ext cx="141236"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p:cNvCxnSpPr/>
          <p:nvPr/>
        </p:nvCxnSpPr>
        <p:spPr>
          <a:xfrm>
            <a:off x="6187391" y="2553534"/>
            <a:ext cx="0" cy="2465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5763636" y="2481855"/>
            <a:ext cx="645273" cy="972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014631" y="2102570"/>
            <a:ext cx="393974" cy="461665"/>
          </a:xfrm>
          <a:prstGeom prst="rect">
            <a:avLst/>
          </a:prstGeom>
          <a:noFill/>
        </p:spPr>
        <p:txBody>
          <a:bodyPr wrap="square" rtlCol="0">
            <a:spAutoFit/>
          </a:bodyPr>
          <a:lstStyle/>
          <a:p>
            <a:r>
              <a:rPr lang="sr-Latn-RS" dirty="0" smtClean="0"/>
              <a:t>l</a:t>
            </a:r>
            <a:endParaRPr lang="en-GB" dirty="0"/>
          </a:p>
        </p:txBody>
      </p:sp>
      <p:sp>
        <p:nvSpPr>
          <p:cNvPr id="40" name="Isosceles Triangle 39"/>
          <p:cNvSpPr/>
          <p:nvPr/>
        </p:nvSpPr>
        <p:spPr>
          <a:xfrm>
            <a:off x="5952520" y="2223322"/>
            <a:ext cx="105074" cy="198759"/>
          </a:xfrm>
          <a:prstGeom prst="triangl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Notched Right Arrow 41"/>
          <p:cNvSpPr/>
          <p:nvPr/>
        </p:nvSpPr>
        <p:spPr>
          <a:xfrm rot="16200000">
            <a:off x="5802043" y="1005184"/>
            <a:ext cx="541508" cy="414039"/>
          </a:xfrm>
          <a:prstGeom prst="notchedRightArrow">
            <a:avLst/>
          </a:prstGeom>
          <a:solidFill>
            <a:schemeClr val="bg1">
              <a:lumMod val="9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lowchart: Delay 43"/>
          <p:cNvSpPr/>
          <p:nvPr/>
        </p:nvSpPr>
        <p:spPr>
          <a:xfrm rot="10800000">
            <a:off x="6007945" y="1687140"/>
            <a:ext cx="129703" cy="318793"/>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p:cNvSpPr txBox="1"/>
          <p:nvPr/>
        </p:nvSpPr>
        <p:spPr>
          <a:xfrm>
            <a:off x="6203002" y="1633016"/>
            <a:ext cx="510089" cy="369332"/>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smtClean="0"/>
              <a:t>0</a:t>
            </a:r>
            <a:endParaRPr lang="en-GB" sz="1800" baseline="-25000" dirty="0"/>
          </a:p>
        </p:txBody>
      </p:sp>
      <p:sp>
        <p:nvSpPr>
          <p:cNvPr id="46" name="Striped Right Arrow 45"/>
          <p:cNvSpPr/>
          <p:nvPr/>
        </p:nvSpPr>
        <p:spPr>
          <a:xfrm>
            <a:off x="6259751" y="3718895"/>
            <a:ext cx="505839" cy="432157"/>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p:cNvSpPr txBox="1"/>
          <p:nvPr/>
        </p:nvSpPr>
        <p:spPr>
          <a:xfrm>
            <a:off x="6703364" y="3429956"/>
            <a:ext cx="349190" cy="369332"/>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smtClean="0">
                <a:latin typeface="Calibri" panose="020F0502020204030204" pitchFamily="34" charset="0"/>
                <a:ea typeface="Calibri" panose="020F0502020204030204" pitchFamily="34" charset="0"/>
                <a:cs typeface="Calibri" panose="020F0502020204030204" pitchFamily="34" charset="0"/>
              </a:rPr>
              <a:t>'</a:t>
            </a:r>
            <a:endParaRPr lang="en-GB" sz="1800" baseline="-25000" dirty="0"/>
          </a:p>
        </p:txBody>
      </p:sp>
      <p:sp>
        <p:nvSpPr>
          <p:cNvPr id="48" name="TextBox 47"/>
          <p:cNvSpPr txBox="1"/>
          <p:nvPr/>
        </p:nvSpPr>
        <p:spPr>
          <a:xfrm>
            <a:off x="6172384" y="4554165"/>
            <a:ext cx="369651" cy="369332"/>
          </a:xfrm>
          <a:prstGeom prst="rect">
            <a:avLst/>
          </a:prstGeom>
          <a:noFill/>
        </p:spPr>
        <p:txBody>
          <a:bodyPr wrap="square" rtlCol="0">
            <a:spAutoFit/>
          </a:bodyPr>
          <a:lstStyle/>
          <a:p>
            <a:r>
              <a:rPr lang="sr-Latn-RS" sz="1800" b="1" dirty="0" smtClean="0"/>
              <a:t>A</a:t>
            </a:r>
            <a:endParaRPr lang="en-GB" sz="1800" b="1" dirty="0"/>
          </a:p>
        </p:txBody>
      </p:sp>
      <p:sp>
        <p:nvSpPr>
          <p:cNvPr id="49" name="TextBox 48"/>
          <p:cNvSpPr txBox="1"/>
          <p:nvPr/>
        </p:nvSpPr>
        <p:spPr>
          <a:xfrm>
            <a:off x="5595933" y="3403769"/>
            <a:ext cx="369651" cy="369332"/>
          </a:xfrm>
          <a:prstGeom prst="rect">
            <a:avLst/>
          </a:prstGeom>
          <a:noFill/>
        </p:spPr>
        <p:txBody>
          <a:bodyPr wrap="square" rtlCol="0">
            <a:spAutoFit/>
          </a:bodyPr>
          <a:lstStyle/>
          <a:p>
            <a:r>
              <a:rPr lang="sr-Latn-RS" sz="1800" b="1" dirty="0"/>
              <a:t>B</a:t>
            </a:r>
            <a:endParaRPr lang="en-GB" sz="1800" b="1" dirty="0"/>
          </a:p>
        </p:txBody>
      </p:sp>
      <p:sp>
        <p:nvSpPr>
          <p:cNvPr id="50" name="TextBox 49"/>
          <p:cNvSpPr txBox="1"/>
          <p:nvPr/>
        </p:nvSpPr>
        <p:spPr>
          <a:xfrm>
            <a:off x="5169662" y="5175115"/>
            <a:ext cx="426272" cy="376474"/>
          </a:xfrm>
          <a:prstGeom prst="rect">
            <a:avLst/>
          </a:prstGeom>
          <a:solidFill>
            <a:schemeClr val="bg1">
              <a:lumMod val="95000"/>
            </a:schemeClr>
          </a:solidFill>
          <a:ln>
            <a:solidFill>
              <a:schemeClr val="accent1"/>
            </a:solidFill>
          </a:ln>
          <a:scene3d>
            <a:camera prst="orthographicFront"/>
            <a:lightRig rig="threePt" dir="t"/>
          </a:scene3d>
          <a:sp3d>
            <a:bevelT/>
          </a:sp3d>
        </p:spPr>
        <p:txBody>
          <a:bodyPr wrap="square" rtlCol="0">
            <a:spAutoFit/>
          </a:bodyPr>
          <a:lstStyle/>
          <a:p>
            <a:r>
              <a:rPr lang="sr-Latn-RS" sz="1800" dirty="0" smtClean="0"/>
              <a:t>F</a:t>
            </a:r>
            <a:r>
              <a:rPr lang="sr-Latn-RS" sz="1800" baseline="-25000" dirty="0"/>
              <a:t>e</a:t>
            </a:r>
            <a:endParaRPr lang="en-GB" sz="1800" baseline="-25000" dirty="0"/>
          </a:p>
        </p:txBody>
      </p:sp>
      <p:sp>
        <p:nvSpPr>
          <p:cNvPr id="51" name="Striped Right Arrow 50"/>
          <p:cNvSpPr/>
          <p:nvPr/>
        </p:nvSpPr>
        <p:spPr>
          <a:xfrm rot="10800000">
            <a:off x="5264284" y="4655450"/>
            <a:ext cx="505839" cy="432157"/>
          </a:xfrm>
          <a:prstGeom prst="striped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4"/>
          <p:cNvSpPr txBox="1">
            <a:spLocks noChangeArrowheads="1"/>
          </p:cNvSpPr>
          <p:nvPr/>
        </p:nvSpPr>
        <p:spPr bwMode="auto">
          <a:xfrm>
            <a:off x="7141902" y="5175115"/>
            <a:ext cx="1969672" cy="584775"/>
          </a:xfrm>
          <a:prstGeom prst="rect">
            <a:avLst/>
          </a:prstGeom>
          <a:solidFill>
            <a:schemeClr val="bg1">
              <a:lumMod val="95000"/>
            </a:schemeClr>
          </a:solidFill>
          <a:ln>
            <a:solidFill>
              <a:schemeClr val="accent1"/>
            </a:solidFill>
          </a:ln>
          <a:scene3d>
            <a:camera prst="orthographicFront"/>
            <a:lightRig rig="threePt" dir="t"/>
          </a:scene3d>
          <a:sp3d>
            <a:bevelT/>
          </a:sp3d>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1600" dirty="0">
                <a:solidFill>
                  <a:srgbClr val="002060"/>
                </a:solidFill>
              </a:rPr>
              <a:t>Деловање</a:t>
            </a:r>
            <a:r>
              <a:rPr lang="en-US" sz="1600" dirty="0">
                <a:solidFill>
                  <a:srgbClr val="002060"/>
                </a:solidFill>
              </a:rPr>
              <a:t> </a:t>
            </a:r>
            <a:r>
              <a:rPr lang="sr-Cyrl-CS" sz="1600" dirty="0">
                <a:solidFill>
                  <a:srgbClr val="002060"/>
                </a:solidFill>
              </a:rPr>
              <a:t>сила</a:t>
            </a:r>
            <a:r>
              <a:rPr lang="en-US" sz="1600" dirty="0">
                <a:solidFill>
                  <a:srgbClr val="002060"/>
                </a:solidFill>
              </a:rPr>
              <a:t> </a:t>
            </a:r>
            <a:r>
              <a:rPr lang="sr-Cyrl-CS" sz="1600" dirty="0">
                <a:solidFill>
                  <a:srgbClr val="002060"/>
                </a:solidFill>
              </a:rPr>
              <a:t>при</a:t>
            </a:r>
            <a:r>
              <a:rPr lang="en-US" sz="1600" dirty="0">
                <a:solidFill>
                  <a:srgbClr val="002060"/>
                </a:solidFill>
              </a:rPr>
              <a:t> </a:t>
            </a:r>
            <a:r>
              <a:rPr lang="sr-Cyrl-CS" sz="1600" dirty="0">
                <a:solidFill>
                  <a:srgbClr val="002060"/>
                </a:solidFill>
              </a:rPr>
              <a:t>изношењу</a:t>
            </a:r>
            <a:r>
              <a:rPr lang="en-US" sz="1600" dirty="0">
                <a:solidFill>
                  <a:srgbClr val="002060"/>
                </a:solidFill>
              </a:rPr>
              <a:t> </a:t>
            </a:r>
            <a:r>
              <a:rPr lang="sr-Cyrl-CS" sz="1600" dirty="0">
                <a:solidFill>
                  <a:srgbClr val="002060"/>
                </a:solidFill>
              </a:rPr>
              <a:t>протезе</a:t>
            </a:r>
            <a:endParaRPr lang="en-US" sz="1600" dirty="0">
              <a:solidFill>
                <a:srgbClr val="002060"/>
              </a:solidFill>
            </a:endParaRPr>
          </a:p>
        </p:txBody>
      </p:sp>
      <p:sp>
        <p:nvSpPr>
          <p:cNvPr id="53" name="TextBox 6"/>
          <p:cNvSpPr txBox="1">
            <a:spLocks noChangeArrowheads="1"/>
          </p:cNvSpPr>
          <p:nvPr/>
        </p:nvSpPr>
        <p:spPr bwMode="auto">
          <a:xfrm>
            <a:off x="3543399" y="6112409"/>
            <a:ext cx="2659603" cy="738664"/>
          </a:xfrm>
          <a:prstGeom prst="rect">
            <a:avLst/>
          </a:prstGeom>
          <a:solidFill>
            <a:schemeClr val="bg1">
              <a:lumMod val="95000"/>
            </a:schemeClr>
          </a:solidFill>
          <a:ln>
            <a:solidFill>
              <a:schemeClr val="accent1"/>
            </a:solidFill>
          </a:ln>
          <a:scene3d>
            <a:camera prst="orthographicFront"/>
            <a:lightRig rig="threePt" dir="t"/>
          </a:scene3d>
          <a:sp3d>
            <a:bevelT/>
          </a:sp3d>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1400" dirty="0">
                <a:solidFill>
                  <a:srgbClr val="002060"/>
                </a:solidFill>
              </a:rPr>
              <a:t>Померање</a:t>
            </a:r>
            <a:r>
              <a:rPr lang="en-US" sz="1400" dirty="0">
                <a:solidFill>
                  <a:srgbClr val="002060"/>
                </a:solidFill>
              </a:rPr>
              <a:t> </a:t>
            </a:r>
            <a:r>
              <a:rPr lang="sr-Cyrl-CS" sz="1400" dirty="0" smtClean="0">
                <a:solidFill>
                  <a:srgbClr val="002060"/>
                </a:solidFill>
              </a:rPr>
              <a:t>рете</a:t>
            </a:r>
            <a:r>
              <a:rPr lang="sr-Cyrl-RS" sz="1400" dirty="0">
                <a:solidFill>
                  <a:srgbClr val="002060"/>
                </a:solidFill>
              </a:rPr>
              <a:t>н</a:t>
            </a:r>
            <a:r>
              <a:rPr lang="sr-Cyrl-CS" sz="1400" dirty="0" smtClean="0">
                <a:solidFill>
                  <a:srgbClr val="002060"/>
                </a:solidFill>
              </a:rPr>
              <a:t>ционог</a:t>
            </a:r>
            <a:r>
              <a:rPr lang="en-US" sz="1400" dirty="0" smtClean="0">
                <a:solidFill>
                  <a:srgbClr val="002060"/>
                </a:solidFill>
              </a:rPr>
              <a:t> </a:t>
            </a:r>
            <a:r>
              <a:rPr lang="sr-Cyrl-CS" sz="1400" dirty="0">
                <a:solidFill>
                  <a:srgbClr val="002060"/>
                </a:solidFill>
              </a:rPr>
              <a:t>зуба</a:t>
            </a:r>
            <a:r>
              <a:rPr lang="en-US" sz="1400" dirty="0">
                <a:solidFill>
                  <a:srgbClr val="002060"/>
                </a:solidFill>
              </a:rPr>
              <a:t> </a:t>
            </a:r>
            <a:r>
              <a:rPr lang="sr-Cyrl-CS" sz="1400" dirty="0">
                <a:solidFill>
                  <a:srgbClr val="002060"/>
                </a:solidFill>
              </a:rPr>
              <a:t>под</a:t>
            </a:r>
            <a:r>
              <a:rPr lang="en-US" sz="1400" dirty="0">
                <a:solidFill>
                  <a:srgbClr val="002060"/>
                </a:solidFill>
              </a:rPr>
              <a:t> </a:t>
            </a:r>
            <a:r>
              <a:rPr lang="sr-Cyrl-CS" sz="1400" dirty="0">
                <a:solidFill>
                  <a:srgbClr val="002060"/>
                </a:solidFill>
              </a:rPr>
              <a:t>дејством</a:t>
            </a:r>
            <a:r>
              <a:rPr lang="en-US" sz="1400" dirty="0">
                <a:solidFill>
                  <a:srgbClr val="002060"/>
                </a:solidFill>
              </a:rPr>
              <a:t> </a:t>
            </a:r>
            <a:r>
              <a:rPr lang="sr-Cyrl-CS" sz="1400" dirty="0">
                <a:solidFill>
                  <a:srgbClr val="002060"/>
                </a:solidFill>
              </a:rPr>
              <a:t>хоризонталне</a:t>
            </a:r>
            <a:r>
              <a:rPr lang="en-US" sz="1400" dirty="0">
                <a:solidFill>
                  <a:srgbClr val="002060"/>
                </a:solidFill>
              </a:rPr>
              <a:t> </a:t>
            </a:r>
            <a:r>
              <a:rPr lang="sr-Cyrl-CS" sz="1400" dirty="0">
                <a:solidFill>
                  <a:srgbClr val="002060"/>
                </a:solidFill>
              </a:rPr>
              <a:t>силе</a:t>
            </a:r>
            <a:r>
              <a:rPr lang="en-US" sz="1400" dirty="0">
                <a:solidFill>
                  <a:srgbClr val="002060"/>
                </a:solidFill>
              </a:rPr>
              <a:t> </a:t>
            </a:r>
            <a:r>
              <a:rPr lang="sr-Cyrl-CS" sz="1400" dirty="0">
                <a:solidFill>
                  <a:srgbClr val="002060"/>
                </a:solidFill>
              </a:rPr>
              <a:t>кукице</a:t>
            </a:r>
            <a:endParaRPr lang="en-US" sz="1400" dirty="0">
              <a:solidFill>
                <a:srgbClr val="002060"/>
              </a:solidFill>
            </a:endParaRPr>
          </a:p>
        </p:txBody>
      </p:sp>
      <p:sp>
        <p:nvSpPr>
          <p:cNvPr id="55" name="Title 1"/>
          <p:cNvSpPr>
            <a:spLocks noGrp="1"/>
          </p:cNvSpPr>
          <p:nvPr>
            <p:ph type="title"/>
          </p:nvPr>
        </p:nvSpPr>
        <p:spPr>
          <a:xfrm>
            <a:off x="573932" y="508333"/>
            <a:ext cx="8229600" cy="405797"/>
          </a:xfrm>
        </p:spPr>
        <p:txBody>
          <a:bodyPr>
            <a:normAutofit/>
          </a:bodyPr>
          <a:lstStyle/>
          <a:p>
            <a:r>
              <a:rPr lang="x-none" sz="2000" dirty="0" smtClean="0">
                <a:latin typeface="Times New Roman" panose="02020603050405020304" pitchFamily="18" charset="0"/>
                <a:cs typeface="Times New Roman" panose="02020603050405020304" pitchFamily="18" charset="0"/>
              </a:rPr>
              <a:t>Ретенција ПСП на основу еластичних својстава материјала и трења</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9285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08562" y="2256175"/>
            <a:ext cx="8229600" cy="4389437"/>
          </a:xfrm>
        </p:spPr>
        <p:txBody>
          <a:bodyPr/>
          <a:lstStyle/>
          <a:p>
            <a:r>
              <a:rPr lang="sr-Cyrl-CS" b="1" u="sng" dirty="0" smtClean="0">
                <a:latin typeface="Times New Roman" panose="02020603050405020304" pitchFamily="18" charset="0"/>
                <a:cs typeface="Times New Roman" panose="02020603050405020304" pitchFamily="18" charset="0"/>
              </a:rPr>
              <a:t>Ретенциона сила ливене кукице расте са</a:t>
            </a:r>
            <a:r>
              <a:rPr lang="sr-Latn-RS" dirty="0" smtClean="0">
                <a:latin typeface="Times New Roman" panose="02020603050405020304" pitchFamily="18" charset="0"/>
                <a:cs typeface="Times New Roman" panose="02020603050405020304" pitchFamily="18" charset="0"/>
              </a:rPr>
              <a:t>:</a:t>
            </a:r>
            <a:endParaRPr lang="sr-Cyrl-CS" dirty="0" smtClean="0">
              <a:latin typeface="Times New Roman" panose="02020603050405020304" pitchFamily="18" charset="0"/>
              <a:cs typeface="Times New Roman" panose="02020603050405020304" pitchFamily="18" charset="0"/>
            </a:endParaRPr>
          </a:p>
          <a:p>
            <a:pPr lvl="1"/>
            <a:endParaRPr lang="sr-Cyrl-CS" dirty="0" smtClean="0">
              <a:latin typeface="Times New Roman" panose="02020603050405020304" pitchFamily="18" charset="0"/>
              <a:cs typeface="Times New Roman" panose="02020603050405020304" pitchFamily="18" charset="0"/>
            </a:endParaRPr>
          </a:p>
          <a:p>
            <a:pPr lvl="1"/>
            <a:r>
              <a:rPr lang="sr-Cyrl-CS" dirty="0" smtClean="0">
                <a:latin typeface="Times New Roman" panose="02020603050405020304" pitchFamily="18" charset="0"/>
                <a:cs typeface="Times New Roman" panose="02020603050405020304" pitchFamily="18" charset="0"/>
              </a:rPr>
              <a:t>Повећањем дубине подминираности</a:t>
            </a:r>
            <a:r>
              <a:rPr lang="sr-Latn-CS"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endParaRPr lang="sr-Cyrl-CS" dirty="0" smtClean="0">
              <a:latin typeface="Times New Roman" panose="02020603050405020304" pitchFamily="18" charset="0"/>
              <a:cs typeface="Times New Roman" panose="02020603050405020304" pitchFamily="18" charset="0"/>
            </a:endParaRPr>
          </a:p>
          <a:p>
            <a:pPr lvl="1"/>
            <a:r>
              <a:rPr lang="sr-Cyrl-CS" dirty="0" smtClean="0">
                <a:latin typeface="Times New Roman" panose="02020603050405020304" pitchFamily="18" charset="0"/>
                <a:cs typeface="Times New Roman" panose="02020603050405020304" pitchFamily="18" charset="0"/>
              </a:rPr>
              <a:t>Повећањем попречног пресека ретенционе ручице</a:t>
            </a:r>
          </a:p>
          <a:p>
            <a:pPr lvl="1"/>
            <a:r>
              <a:rPr lang="sr-Cyrl-CS" dirty="0" smtClean="0">
                <a:latin typeface="Times New Roman" panose="02020603050405020304" pitchFamily="18" charset="0"/>
                <a:cs typeface="Times New Roman" panose="02020603050405020304" pitchFamily="18" charset="0"/>
              </a:rPr>
              <a:t>Смањењем дужине ретенционе ручице</a:t>
            </a:r>
          </a:p>
          <a:p>
            <a:pPr lvl="1"/>
            <a:r>
              <a:rPr lang="sr-Cyrl-CS" dirty="0" smtClean="0">
                <a:latin typeface="Times New Roman" panose="02020603050405020304" pitchFamily="18" charset="0"/>
                <a:cs typeface="Times New Roman" panose="02020603050405020304" pitchFamily="18" charset="0"/>
              </a:rPr>
              <a:t>Повећањем модула еластичности</a:t>
            </a:r>
          </a:p>
          <a:p>
            <a:pPr lvl="1"/>
            <a:r>
              <a:rPr lang="sr-Cyrl-CS" dirty="0" smtClean="0">
                <a:latin typeface="Times New Roman" panose="02020603050405020304" pitchFamily="18" charset="0"/>
                <a:cs typeface="Times New Roman" panose="02020603050405020304" pitchFamily="18" charset="0"/>
              </a:rPr>
              <a:t>Повећањем </a:t>
            </a:r>
            <a:r>
              <a:rPr lang="sr-Cyrl-CS" dirty="0" smtClean="0">
                <a:solidFill>
                  <a:srgbClr val="FF0000"/>
                </a:solidFill>
                <a:latin typeface="Times New Roman" panose="02020603050405020304" pitchFamily="18" charset="0"/>
                <a:cs typeface="Times New Roman" panose="02020603050405020304" pitchFamily="18" charset="0"/>
              </a:rPr>
              <a:t>тангенса угла </a:t>
            </a:r>
            <a:r>
              <a:rPr lang="el-GR" dirty="0" smtClean="0">
                <a:solidFill>
                  <a:srgbClr val="FF0000"/>
                </a:solidFill>
                <a:latin typeface="Times New Roman" panose="02020603050405020304" pitchFamily="18" charset="0"/>
                <a:cs typeface="Times New Roman" panose="02020603050405020304" pitchFamily="18" charset="0"/>
              </a:rPr>
              <a:t>α</a:t>
            </a:r>
            <a:endParaRPr lang="sr-Cyrl-CS" dirty="0" smtClean="0">
              <a:solidFill>
                <a:srgbClr val="FF0000"/>
              </a:solidFill>
              <a:latin typeface="Times New Roman" panose="02020603050405020304" pitchFamily="18" charset="0"/>
              <a:cs typeface="Times New Roman" panose="02020603050405020304" pitchFamily="18" charset="0"/>
            </a:endParaRPr>
          </a:p>
          <a:p>
            <a:pPr lvl="1"/>
            <a:r>
              <a:rPr lang="sr-Cyrl-CS" dirty="0" smtClean="0">
                <a:latin typeface="Times New Roman" panose="02020603050405020304" pitchFamily="18" charset="0"/>
                <a:cs typeface="Times New Roman" panose="02020603050405020304" pitchFamily="18" charset="0"/>
              </a:rPr>
              <a:t>Повећањем </a:t>
            </a:r>
            <a:r>
              <a:rPr lang="sr-Cyrl-CS" dirty="0" smtClean="0">
                <a:solidFill>
                  <a:srgbClr val="FF0000"/>
                </a:solidFill>
                <a:latin typeface="Times New Roman" panose="02020603050405020304" pitchFamily="18" charset="0"/>
                <a:cs typeface="Times New Roman" panose="02020603050405020304" pitchFamily="18" charset="0"/>
              </a:rPr>
              <a:t>коефицијента трења </a:t>
            </a:r>
            <a:r>
              <a:rPr lang="el-GR" dirty="0" smtClean="0">
                <a:solidFill>
                  <a:srgbClr val="FF0000"/>
                </a:solidFill>
                <a:latin typeface="Times New Roman" panose="02020603050405020304" pitchFamily="18" charset="0"/>
                <a:cs typeface="Times New Roman" panose="02020603050405020304" pitchFamily="18" charset="0"/>
              </a:rPr>
              <a:t>μ</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5" name="Title 1"/>
          <p:cNvSpPr>
            <a:spLocks noGrp="1"/>
          </p:cNvSpPr>
          <p:nvPr>
            <p:ph type="title"/>
          </p:nvPr>
        </p:nvSpPr>
        <p:spPr>
          <a:xfrm>
            <a:off x="408562" y="987851"/>
            <a:ext cx="8625190" cy="826172"/>
          </a:xfrm>
        </p:spPr>
        <p:txBody>
          <a:bodyPr>
            <a:normAutofit fontScale="90000"/>
          </a:bodyPr>
          <a:lstStyle/>
          <a:p>
            <a:r>
              <a:rPr lang="x-none" sz="2800" b="1" u="sng" dirty="0" smtClean="0">
                <a:latin typeface="Times New Roman" panose="02020603050405020304" pitchFamily="18" charset="0"/>
                <a:cs typeface="Times New Roman" panose="02020603050405020304" pitchFamily="18" charset="0"/>
              </a:rPr>
              <a:t>Ретенција ПСП на основу еластичних својстава материјала и трења</a:t>
            </a:r>
            <a:endParaRPr lang="en-US" sz="2800" b="1" u="sng" dirty="0">
              <a:latin typeface="Times New Roman" panose="02020603050405020304" pitchFamily="18" charset="0"/>
              <a:cs typeface="Times New Roman" panose="02020603050405020304" pitchFamily="18" charset="0"/>
            </a:endParaRPr>
          </a:p>
        </p:txBody>
      </p:sp>
      <p:sp>
        <p:nvSpPr>
          <p:cNvPr id="6" name="TextBox 5"/>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7" name="Straight Connector 6"/>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List Check out by Waqar Ali on Dribbble"/>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6094" y="1504020"/>
            <a:ext cx="2217906" cy="1780163"/>
          </a:xfrm>
          <a:prstGeom prst="rect">
            <a:avLst/>
          </a:prstGeom>
          <a:noFill/>
          <a:extLst>
            <a:ext uri="{909E8E84-426E-40DD-AFC4-6F175D3DCCD1}">
              <a14:hiddenFill xmlns:a14="http://schemas.microsoft.com/office/drawing/2010/main">
                <a:solidFill>
                  <a:srgbClr val="FFFFFF"/>
                </a:solidFill>
              </a14:hiddenFill>
            </a:ext>
          </a:extLst>
        </p:spPr>
      </p:pic>
      <p:sp>
        <p:nvSpPr>
          <p:cNvPr id="9" name="Right Arrow 8"/>
          <p:cNvSpPr/>
          <p:nvPr/>
        </p:nvSpPr>
        <p:spPr>
          <a:xfrm rot="16200000">
            <a:off x="5914417" y="3220179"/>
            <a:ext cx="418289" cy="149681"/>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6198402" y="3140479"/>
            <a:ext cx="591504" cy="461665"/>
          </a:xfrm>
          <a:prstGeom prst="rect">
            <a:avLst/>
          </a:prstGeom>
          <a:noFill/>
        </p:spPr>
        <p:txBody>
          <a:bodyPr wrap="square" rtlCol="0">
            <a:spAutoFit/>
          </a:bodyPr>
          <a:lstStyle/>
          <a:p>
            <a:r>
              <a:rPr lang="sr-Latn-CS" dirty="0">
                <a:solidFill>
                  <a:srgbClr val="FF0000"/>
                </a:solidFill>
                <a:ea typeface="Times New Roman" panose="02020603050405020304" pitchFamily="18" charset="0"/>
                <a:cs typeface="Times New Roman" panose="02020603050405020304" pitchFamily="18" charset="0"/>
                <a:sym typeface="Symbol" panose="05050102010706020507" pitchFamily="18" charset="2"/>
              </a:rPr>
              <a:t></a:t>
            </a:r>
            <a:r>
              <a:rPr lang="en-US" dirty="0">
                <a:solidFill>
                  <a:srgbClr val="FF0000"/>
                </a:solidFill>
                <a:ea typeface="Times New Roman" panose="02020603050405020304" pitchFamily="18" charset="0"/>
                <a:cs typeface="Times New Roman" panose="02020603050405020304" pitchFamily="18" charset="0"/>
              </a:rPr>
              <a:t>l</a:t>
            </a:r>
            <a:endParaRPr lang="en-GB" dirty="0"/>
          </a:p>
        </p:txBody>
      </p:sp>
      <p:sp>
        <p:nvSpPr>
          <p:cNvPr id="11" name="Right Arrow 10"/>
          <p:cNvSpPr/>
          <p:nvPr/>
        </p:nvSpPr>
        <p:spPr>
          <a:xfrm rot="16200000">
            <a:off x="7656191" y="3638469"/>
            <a:ext cx="418289" cy="149681"/>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rot="16200000">
            <a:off x="5519348" y="4655018"/>
            <a:ext cx="418289" cy="149681"/>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rot="16200000">
            <a:off x="4938669" y="5073307"/>
            <a:ext cx="418289" cy="149681"/>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rot="16200000">
            <a:off x="5519347" y="5508661"/>
            <a:ext cx="418289" cy="149681"/>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ight Arrow 14"/>
          <p:cNvSpPr/>
          <p:nvPr/>
        </p:nvSpPr>
        <p:spPr>
          <a:xfrm rot="5400000" flipV="1">
            <a:off x="6190557" y="4182851"/>
            <a:ext cx="418289" cy="188905"/>
          </a:xfrm>
          <a:prstGeom prst="rightArrow">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7951787" y="3504164"/>
            <a:ext cx="591504" cy="461665"/>
          </a:xfrm>
          <a:prstGeom prst="rect">
            <a:avLst/>
          </a:prstGeom>
          <a:noFill/>
        </p:spPr>
        <p:txBody>
          <a:bodyPr wrap="square" rtlCol="0">
            <a:spAutoFit/>
          </a:bodyPr>
          <a:lstStyle/>
          <a:p>
            <a:r>
              <a:rPr lang="sr-Latn-CS" dirty="0">
                <a:solidFill>
                  <a:srgbClr val="FF0000"/>
                </a:solidFill>
                <a:cs typeface="Times New Roman" panose="02020603050405020304" pitchFamily="18" charset="0"/>
                <a:sym typeface="Symbol" panose="05050102010706020507" pitchFamily="18" charset="2"/>
              </a:rPr>
              <a:t>q</a:t>
            </a:r>
            <a:endParaRPr lang="en-GB" dirty="0"/>
          </a:p>
        </p:txBody>
      </p:sp>
      <p:sp>
        <p:nvSpPr>
          <p:cNvPr id="18" name="TextBox 17"/>
          <p:cNvSpPr txBox="1"/>
          <p:nvPr/>
        </p:nvSpPr>
        <p:spPr>
          <a:xfrm>
            <a:off x="6494154" y="4053753"/>
            <a:ext cx="591504" cy="461665"/>
          </a:xfrm>
          <a:prstGeom prst="rect">
            <a:avLst/>
          </a:prstGeom>
          <a:noFill/>
        </p:spPr>
        <p:txBody>
          <a:bodyPr wrap="square" rtlCol="0">
            <a:spAutoFit/>
          </a:bodyPr>
          <a:lstStyle/>
          <a:p>
            <a:r>
              <a:rPr lang="sr-Latn-CS" dirty="0">
                <a:solidFill>
                  <a:srgbClr val="FF0000"/>
                </a:solidFill>
                <a:cs typeface="Times New Roman" panose="02020603050405020304" pitchFamily="18" charset="0"/>
                <a:sym typeface="Symbol" panose="05050102010706020507" pitchFamily="18" charset="2"/>
              </a:rPr>
              <a:t>L</a:t>
            </a:r>
            <a:endParaRPr lang="en-GB" dirty="0"/>
          </a:p>
        </p:txBody>
      </p:sp>
      <p:sp>
        <p:nvSpPr>
          <p:cNvPr id="19" name="TextBox 18"/>
          <p:cNvSpPr txBox="1"/>
          <p:nvPr/>
        </p:nvSpPr>
        <p:spPr>
          <a:xfrm>
            <a:off x="5796586" y="4613222"/>
            <a:ext cx="591504" cy="461665"/>
          </a:xfrm>
          <a:prstGeom prst="rect">
            <a:avLst/>
          </a:prstGeom>
          <a:noFill/>
        </p:spPr>
        <p:txBody>
          <a:bodyPr wrap="square" rtlCol="0">
            <a:spAutoFit/>
          </a:bodyPr>
          <a:lstStyle/>
          <a:p>
            <a:r>
              <a:rPr lang="sr-Latn-CS" dirty="0">
                <a:solidFill>
                  <a:srgbClr val="FF0000"/>
                </a:solidFill>
                <a:cs typeface="Times New Roman" panose="02020603050405020304" pitchFamily="18" charset="0"/>
                <a:sym typeface="Symbol" panose="05050102010706020507" pitchFamily="18" charset="2"/>
              </a:rPr>
              <a:t>E</a:t>
            </a:r>
            <a:endParaRPr lang="en-GB" dirty="0"/>
          </a:p>
        </p:txBody>
      </p:sp>
    </p:spTree>
    <p:extLst>
      <p:ext uri="{BB962C8B-B14F-4D97-AF65-F5344CB8AC3E}">
        <p14:creationId xmlns:p14="http://schemas.microsoft.com/office/powerpoint/2010/main" val="38008857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295" y="1184891"/>
            <a:ext cx="8229600" cy="408156"/>
          </a:xfrm>
          <a:solidFill>
            <a:schemeClr val="bg1"/>
          </a:solidFill>
        </p:spPr>
        <p:txBody>
          <a:bodyPr/>
          <a:lstStyle/>
          <a:p>
            <a:r>
              <a:rPr lang="en-US" sz="3200" b="1" u="sng" dirty="0" err="1" smtClean="0">
                <a:latin typeface="Times New Roman" panose="02020603050405020304" pitchFamily="18" charset="0"/>
                <a:cs typeface="Times New Roman" panose="02020603050405020304" pitchFamily="18" charset="0"/>
              </a:rPr>
              <a:t>Мерење</a:t>
            </a:r>
            <a:r>
              <a:rPr lang="en-US" sz="3200" b="1" u="sng" dirty="0" smtClean="0">
                <a:latin typeface="Times New Roman" panose="02020603050405020304" pitchFamily="18" charset="0"/>
                <a:cs typeface="Times New Roman" panose="02020603050405020304" pitchFamily="18" charset="0"/>
              </a:rPr>
              <a:t> </a:t>
            </a:r>
            <a:r>
              <a:rPr lang="en-US" sz="3200" b="1" u="sng" dirty="0" err="1" smtClean="0">
                <a:latin typeface="Times New Roman" panose="02020603050405020304" pitchFamily="18" charset="0"/>
                <a:cs typeface="Times New Roman" panose="02020603050405020304" pitchFamily="18" charset="0"/>
              </a:rPr>
              <a:t>ретенционе</a:t>
            </a:r>
            <a:r>
              <a:rPr lang="en-US" sz="3200" b="1" u="sng" dirty="0" smtClean="0">
                <a:latin typeface="Times New Roman" panose="02020603050405020304" pitchFamily="18" charset="0"/>
                <a:cs typeface="Times New Roman" panose="02020603050405020304" pitchFamily="18" charset="0"/>
              </a:rPr>
              <a:t> </a:t>
            </a:r>
            <a:r>
              <a:rPr lang="en-US" sz="3200" b="1" u="sng" dirty="0" err="1" smtClean="0">
                <a:latin typeface="Times New Roman" panose="02020603050405020304" pitchFamily="18" charset="0"/>
                <a:cs typeface="Times New Roman" panose="02020603050405020304" pitchFamily="18" charset="0"/>
              </a:rPr>
              <a:t>силе</a:t>
            </a:r>
            <a:r>
              <a:rPr lang="en-US" sz="3200" b="1" u="sng" dirty="0" smtClean="0">
                <a:latin typeface="Times New Roman" panose="02020603050405020304" pitchFamily="18" charset="0"/>
                <a:cs typeface="Times New Roman" panose="02020603050405020304" pitchFamily="18" charset="0"/>
              </a:rPr>
              <a:t> </a:t>
            </a:r>
            <a:r>
              <a:rPr lang="en-US" sz="3200" b="1" u="sng" dirty="0" err="1" smtClean="0">
                <a:latin typeface="Times New Roman" panose="02020603050405020304" pitchFamily="18" charset="0"/>
                <a:cs typeface="Times New Roman" panose="02020603050405020304" pitchFamily="18" charset="0"/>
              </a:rPr>
              <a:t>по</a:t>
            </a:r>
            <a:r>
              <a:rPr lang="en-US" sz="3200" b="1" u="sng" dirty="0" smtClean="0">
                <a:latin typeface="Times New Roman" panose="02020603050405020304" pitchFamily="18" charset="0"/>
                <a:cs typeface="Times New Roman" panose="02020603050405020304" pitchFamily="18" charset="0"/>
              </a:rPr>
              <a:t> </a:t>
            </a:r>
            <a:r>
              <a:rPr lang="sr-Latn-RS" sz="3200" b="1" u="sng" dirty="0" smtClean="0">
                <a:latin typeface="Times New Roman" panose="02020603050405020304" pitchFamily="18" charset="0"/>
                <a:cs typeface="Times New Roman" panose="02020603050405020304" pitchFamily="18" charset="0"/>
              </a:rPr>
              <a:t>B</a:t>
            </a:r>
            <a:r>
              <a:rPr lang="en-US" sz="3200" b="1" u="sng" dirty="0" smtClean="0">
                <a:latin typeface="Times New Roman" panose="02020603050405020304" pitchFamily="18" charset="0"/>
                <a:cs typeface="Times New Roman" panose="02020603050405020304" pitchFamily="18" charset="0"/>
              </a:rPr>
              <a:t>IOS </a:t>
            </a:r>
            <a:r>
              <a:rPr lang="en-US" sz="3200" b="1" u="sng" dirty="0" err="1" smtClean="0">
                <a:latin typeface="Times New Roman" panose="02020603050405020304" pitchFamily="18" charset="0"/>
                <a:cs typeface="Times New Roman" panose="02020603050405020304" pitchFamily="18" charset="0"/>
              </a:rPr>
              <a:t>систему</a:t>
            </a:r>
            <a:endParaRPr lang="en-US" sz="3200" b="1" u="sng" dirty="0">
              <a:latin typeface="Times New Roman" panose="02020603050405020304" pitchFamily="18" charset="0"/>
              <a:cs typeface="Times New Roman" panose="02020603050405020304" pitchFamily="18" charset="0"/>
            </a:endParaRPr>
          </a:p>
        </p:txBody>
      </p:sp>
      <p:pic>
        <p:nvPicPr>
          <p:cNvPr id="9" name="Picture 1" descr="F:\Documents\PP sredjena poglavlja\III poglavlje\kolori\03-098.tif"/>
          <p:cNvPicPr>
            <a:picLocks noChangeAspect="1" noChangeArrowheads="1"/>
          </p:cNvPicPr>
          <p:nvPr/>
        </p:nvPicPr>
        <p:blipFill>
          <a:blip r:embed="rId2"/>
          <a:srcRect/>
          <a:stretch>
            <a:fillRect/>
          </a:stretch>
        </p:blipFill>
        <p:spPr bwMode="auto">
          <a:xfrm>
            <a:off x="5484711" y="4534577"/>
            <a:ext cx="3036719" cy="2143731"/>
          </a:xfrm>
          <a:prstGeom prst="rect">
            <a:avLst/>
          </a:prstGeom>
          <a:ln>
            <a:noFill/>
          </a:ln>
          <a:effectLst>
            <a:outerShdw blurRad="292100" dist="139700" dir="2700000" algn="tl" rotWithShape="0">
              <a:srgbClr val="333333">
                <a:alpha val="65000"/>
              </a:srgbClr>
            </a:outerShdw>
          </a:effectLst>
        </p:spPr>
      </p:pic>
      <p:pic>
        <p:nvPicPr>
          <p:cNvPr id="10" name="Picture 2" descr="F:\Documents\PP sredjena poglavlja\III poglavlje\kolori\03-099.tif"/>
          <p:cNvPicPr>
            <a:picLocks noChangeAspect="1" noChangeArrowheads="1"/>
          </p:cNvPicPr>
          <p:nvPr/>
        </p:nvPicPr>
        <p:blipFill>
          <a:blip r:embed="rId3"/>
          <a:srcRect/>
          <a:stretch>
            <a:fillRect/>
          </a:stretch>
        </p:blipFill>
        <p:spPr bwMode="auto">
          <a:xfrm>
            <a:off x="5993854" y="2120629"/>
            <a:ext cx="3023688" cy="2130358"/>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2" name="Straight Connector 11"/>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16733" y="2120629"/>
            <a:ext cx="6079786" cy="3046988"/>
          </a:xfrm>
          <a:prstGeom prst="rect">
            <a:avLst/>
          </a:prstGeom>
          <a:noFill/>
        </p:spPr>
        <p:txBody>
          <a:bodyPr wrap="square" rtlCol="0">
            <a:spAutoFit/>
          </a:bodyPr>
          <a:lstStyle/>
          <a:p>
            <a:r>
              <a:rPr lang="sr-Latn-RS" b="1" u="sng" dirty="0" smtClean="0">
                <a:solidFill>
                  <a:schemeClr val="accent1"/>
                </a:solidFill>
              </a:rPr>
              <a:t>BIOS </a:t>
            </a:r>
            <a:r>
              <a:rPr lang="sr-Cyrl-RS" b="1" u="sng" dirty="0" smtClean="0">
                <a:solidFill>
                  <a:schemeClr val="accent1"/>
                </a:solidFill>
              </a:rPr>
              <a:t>систем садржи следеће компоненте:</a:t>
            </a:r>
          </a:p>
          <a:p>
            <a:endParaRPr lang="sr-Cyrl-RS" u="sng" dirty="0" smtClean="0"/>
          </a:p>
          <a:p>
            <a:pPr marL="342900" indent="-342900">
              <a:buFont typeface="Wingdings" panose="05000000000000000000" pitchFamily="2" charset="2"/>
              <a:buChar char="Ø"/>
            </a:pPr>
            <a:r>
              <a:rPr lang="sr-Cyrl-RS" dirty="0" smtClean="0"/>
              <a:t>Паралелометар са микроанализатором</a:t>
            </a:r>
            <a:endParaRPr lang="en-US" dirty="0" smtClean="0"/>
          </a:p>
          <a:p>
            <a:pPr marL="342900" indent="-342900">
              <a:buFont typeface="Wingdings" panose="05000000000000000000" pitchFamily="2" charset="2"/>
              <a:buChar char="Ø"/>
            </a:pPr>
            <a:r>
              <a:rPr lang="en-US" dirty="0" smtClean="0"/>
              <a:t>BIOS </a:t>
            </a:r>
            <a:r>
              <a:rPr lang="sr-Cyrl-RS" dirty="0" smtClean="0"/>
              <a:t>стандардни воштани профил</a:t>
            </a:r>
          </a:p>
          <a:p>
            <a:pPr marL="342900" indent="-342900">
              <a:buFont typeface="Wingdings" panose="05000000000000000000" pitchFamily="2" charset="2"/>
              <a:buChar char="Ø"/>
            </a:pPr>
            <a:r>
              <a:rPr lang="sr-Cyrl-RS" dirty="0" smtClean="0"/>
              <a:t>Кривинометар</a:t>
            </a:r>
          </a:p>
          <a:p>
            <a:pPr marL="342900" indent="-342900">
              <a:buFont typeface="Wingdings" panose="05000000000000000000" pitchFamily="2" charset="2"/>
              <a:buChar char="Ø"/>
            </a:pPr>
            <a:r>
              <a:rPr lang="sr-Cyrl-RS" dirty="0" smtClean="0"/>
              <a:t>Табела за одређибање вредности ретенционих сила</a:t>
            </a:r>
          </a:p>
          <a:p>
            <a:endParaRPr lang="en-GB" u="sng" dirty="0"/>
          </a:p>
        </p:txBody>
      </p:sp>
      <p:sp>
        <p:nvSpPr>
          <p:cNvPr id="8" name="TextBox 7"/>
          <p:cNvSpPr txBox="1"/>
          <p:nvPr/>
        </p:nvSpPr>
        <p:spPr>
          <a:xfrm>
            <a:off x="5378649" y="6678308"/>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0982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562" y="1072148"/>
            <a:ext cx="8229600" cy="530991"/>
          </a:xfrm>
        </p:spPr>
        <p:txBody>
          <a:bodyPr/>
          <a:lstStyle/>
          <a:p>
            <a:r>
              <a:rPr lang="sr-Cyrl-RS" sz="3200" dirty="0" smtClean="0">
                <a:latin typeface="Times New Roman" panose="02020603050405020304" pitchFamily="18" charset="0"/>
                <a:cs typeface="Times New Roman" panose="02020603050405020304" pitchFamily="18" charset="0"/>
              </a:rPr>
              <a:t>Стабилизација ПСП</a:t>
            </a:r>
            <a:endParaRPr lang="en-US" sz="3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72958" y="3819403"/>
            <a:ext cx="4061297" cy="1916035"/>
          </a:xfrm>
          <a:solidFill>
            <a:schemeClr val="accent6">
              <a:lumMod val="40000"/>
              <a:lumOff val="60000"/>
            </a:schemeClr>
          </a:solidFill>
          <a:ln>
            <a:solidFill>
              <a:srgbClr val="00B050"/>
            </a:solidFill>
          </a:ln>
        </p:spPr>
        <p:txBody>
          <a:bodyPr/>
          <a:lstStyle/>
          <a:p>
            <a:pPr marL="0" indent="0">
              <a:buNone/>
            </a:pPr>
            <a:r>
              <a:rPr lang="sr-Cyrl-RS" sz="1800" b="1" u="sng" dirty="0" smtClean="0">
                <a:latin typeface="Times New Roman" panose="02020603050405020304" pitchFamily="18" charset="0"/>
                <a:cs typeface="Times New Roman" panose="02020603050405020304" pitchFamily="18" charset="0"/>
              </a:rPr>
              <a:t>На ефиксаност стабилизатора утиче:</a:t>
            </a:r>
          </a:p>
          <a:p>
            <a:pPr lvl="1"/>
            <a:r>
              <a:rPr lang="sr-Cyrl-RS" sz="1800" dirty="0" smtClean="0">
                <a:latin typeface="Times New Roman" panose="02020603050405020304" pitchFamily="18" charset="0"/>
                <a:cs typeface="Times New Roman" panose="02020603050405020304" pitchFamily="18" charset="0"/>
              </a:rPr>
              <a:t>Мирно лежање окл. наслона</a:t>
            </a:r>
          </a:p>
          <a:p>
            <a:pPr lvl="1"/>
            <a:r>
              <a:rPr lang="sr-Cyrl-RS" sz="1800" dirty="0" smtClean="0">
                <a:latin typeface="Times New Roman" panose="02020603050405020304" pitchFamily="18" charset="0"/>
                <a:cs typeface="Times New Roman" panose="02020603050405020304" pitchFamily="18" charset="0"/>
              </a:rPr>
              <a:t>Удаљеност од ротационе линије</a:t>
            </a:r>
          </a:p>
          <a:p>
            <a:pPr lvl="1"/>
            <a:r>
              <a:rPr lang="sr-Cyrl-RS" sz="1800" dirty="0" smtClean="0">
                <a:latin typeface="Times New Roman" panose="02020603050405020304" pitchFamily="18" charset="0"/>
                <a:cs typeface="Times New Roman" panose="02020603050405020304" pitchFamily="18" charset="0"/>
              </a:rPr>
              <a:t>Крутост мале спојнице</a:t>
            </a:r>
          </a:p>
          <a:p>
            <a:pPr lvl="1"/>
            <a:r>
              <a:rPr lang="sr-Cyrl-RS" sz="1800" dirty="0" smtClean="0">
                <a:latin typeface="Times New Roman" panose="02020603050405020304" pitchFamily="18" charset="0"/>
                <a:cs typeface="Times New Roman" panose="02020603050405020304" pitchFamily="18" charset="0"/>
              </a:rPr>
              <a:t>Избор ретенционог зуба</a:t>
            </a:r>
          </a:p>
        </p:txBody>
      </p:sp>
      <p:sp>
        <p:nvSpPr>
          <p:cNvPr id="5" name="TextBox 4"/>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6" name="Straight Connector 5"/>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89690" y="1746975"/>
            <a:ext cx="8249055" cy="646331"/>
          </a:xfrm>
          <a:prstGeom prst="rect">
            <a:avLst/>
          </a:prstGeom>
          <a:solidFill>
            <a:schemeClr val="bg1">
              <a:lumMod val="95000"/>
            </a:schemeClr>
          </a:solidFill>
          <a:ln w="19050">
            <a:solidFill>
              <a:schemeClr val="accent1"/>
            </a:solidFill>
          </a:ln>
        </p:spPr>
        <p:txBody>
          <a:bodyPr wrap="square">
            <a:spAutoFit/>
          </a:bodyPr>
          <a:lstStyle/>
          <a:p>
            <a:r>
              <a:rPr lang="sr-Cyrl-RS" sz="1800" b="1" dirty="0">
                <a:cs typeface="Times New Roman" panose="02020603050405020304" pitchFamily="18" charset="0"/>
              </a:rPr>
              <a:t>С</a:t>
            </a:r>
            <a:r>
              <a:rPr lang="en-US" sz="1800" b="1" dirty="0" err="1">
                <a:cs typeface="Times New Roman" panose="02020603050405020304" pitchFamily="18" charset="0"/>
              </a:rPr>
              <a:t>војство</a:t>
            </a:r>
            <a:r>
              <a:rPr lang="en-US" sz="1800" b="1" dirty="0">
                <a:cs typeface="Times New Roman" panose="02020603050405020304" pitchFamily="18" charset="0"/>
              </a:rPr>
              <a:t> </a:t>
            </a:r>
            <a:r>
              <a:rPr lang="en-US" sz="1800" b="1" dirty="0" err="1">
                <a:cs typeface="Times New Roman" panose="02020603050405020304" pitchFamily="18" charset="0"/>
              </a:rPr>
              <a:t>протезе</a:t>
            </a:r>
            <a:r>
              <a:rPr lang="en-US" sz="1800" b="1" dirty="0">
                <a:cs typeface="Times New Roman" panose="02020603050405020304" pitchFamily="18" charset="0"/>
              </a:rPr>
              <a:t> </a:t>
            </a:r>
            <a:r>
              <a:rPr lang="en-US" sz="1800" b="1" dirty="0" err="1">
                <a:cs typeface="Times New Roman" panose="02020603050405020304" pitchFamily="18" charset="0"/>
              </a:rPr>
              <a:t>да</a:t>
            </a:r>
            <a:r>
              <a:rPr lang="en-US" sz="1800" b="1" dirty="0">
                <a:cs typeface="Times New Roman" panose="02020603050405020304" pitchFamily="18" charset="0"/>
              </a:rPr>
              <a:t> </a:t>
            </a:r>
            <a:r>
              <a:rPr lang="en-US" sz="1800" b="1" dirty="0" err="1">
                <a:cs typeface="Times New Roman" panose="02020603050405020304" pitchFamily="18" charset="0"/>
              </a:rPr>
              <a:t>се</a:t>
            </a:r>
            <a:r>
              <a:rPr lang="en-US" sz="1800" b="1" dirty="0">
                <a:cs typeface="Times New Roman" panose="02020603050405020304" pitchFamily="18" charset="0"/>
              </a:rPr>
              <a:t> </a:t>
            </a:r>
            <a:r>
              <a:rPr lang="en-US" sz="1800" b="1" dirty="0" err="1">
                <a:cs typeface="Times New Roman" panose="02020603050405020304" pitchFamily="18" charset="0"/>
              </a:rPr>
              <a:t>одупре</a:t>
            </a:r>
            <a:r>
              <a:rPr lang="en-US" sz="1800" b="1" dirty="0">
                <a:cs typeface="Times New Roman" panose="02020603050405020304" pitchFamily="18" charset="0"/>
              </a:rPr>
              <a:t> </a:t>
            </a:r>
            <a:r>
              <a:rPr lang="en-US" sz="1800" b="1" dirty="0" err="1">
                <a:cs typeface="Times New Roman" panose="02020603050405020304" pitchFamily="18" charset="0"/>
              </a:rPr>
              <a:t>силама</a:t>
            </a:r>
            <a:r>
              <a:rPr lang="en-US" sz="1800" b="1" dirty="0">
                <a:cs typeface="Times New Roman" panose="02020603050405020304" pitchFamily="18" charset="0"/>
              </a:rPr>
              <a:t> </a:t>
            </a:r>
            <a:r>
              <a:rPr lang="en-US" sz="1800" b="1" dirty="0" err="1">
                <a:cs typeface="Times New Roman" panose="02020603050405020304" pitchFamily="18" charset="0"/>
              </a:rPr>
              <a:t>које</a:t>
            </a:r>
            <a:r>
              <a:rPr lang="sr-Cyrl-RS" sz="1800" b="1" dirty="0">
                <a:cs typeface="Times New Roman" panose="02020603050405020304" pitchFamily="18" charset="0"/>
              </a:rPr>
              <a:t> </a:t>
            </a:r>
            <a:r>
              <a:rPr lang="en-US" sz="1800" b="1" dirty="0" err="1">
                <a:cs typeface="Times New Roman" panose="02020603050405020304" pitchFamily="18" charset="0"/>
              </a:rPr>
              <a:t>настоје</a:t>
            </a:r>
            <a:r>
              <a:rPr lang="en-US" sz="1800" b="1" dirty="0">
                <a:cs typeface="Times New Roman" panose="02020603050405020304" pitchFamily="18" charset="0"/>
              </a:rPr>
              <a:t> </a:t>
            </a:r>
            <a:r>
              <a:rPr lang="en-US" sz="1800" b="1" dirty="0" err="1">
                <a:cs typeface="Times New Roman" panose="02020603050405020304" pitchFamily="18" charset="0"/>
              </a:rPr>
              <a:t>да</a:t>
            </a:r>
            <a:r>
              <a:rPr lang="en-US" sz="1800" b="1" dirty="0">
                <a:cs typeface="Times New Roman" panose="02020603050405020304" pitchFamily="18" charset="0"/>
              </a:rPr>
              <a:t> </a:t>
            </a:r>
            <a:r>
              <a:rPr lang="en-US" sz="1800" b="1" dirty="0" err="1">
                <a:cs typeface="Times New Roman" panose="02020603050405020304" pitchFamily="18" charset="0"/>
              </a:rPr>
              <a:t>је</a:t>
            </a:r>
            <a:r>
              <a:rPr lang="en-US" sz="1800" b="1" dirty="0">
                <a:cs typeface="Times New Roman" panose="02020603050405020304" pitchFamily="18" charset="0"/>
              </a:rPr>
              <a:t> </a:t>
            </a:r>
            <a:r>
              <a:rPr lang="en-US" sz="1800" b="1" dirty="0" err="1">
                <a:cs typeface="Times New Roman" panose="02020603050405020304" pitchFamily="18" charset="0"/>
              </a:rPr>
              <a:t>помере</a:t>
            </a:r>
            <a:r>
              <a:rPr lang="en-US" sz="1800" b="1" dirty="0">
                <a:cs typeface="Times New Roman" panose="02020603050405020304" pitchFamily="18" charset="0"/>
              </a:rPr>
              <a:t> </a:t>
            </a:r>
            <a:r>
              <a:rPr lang="en-US" sz="1800" b="1" dirty="0" err="1">
                <a:cs typeface="Times New Roman" panose="02020603050405020304" pitchFamily="18" charset="0"/>
              </a:rPr>
              <a:t>из</a:t>
            </a:r>
            <a:r>
              <a:rPr lang="en-US" sz="1800" b="1" dirty="0">
                <a:cs typeface="Times New Roman" panose="02020603050405020304" pitchFamily="18" charset="0"/>
              </a:rPr>
              <a:t> </a:t>
            </a:r>
            <a:r>
              <a:rPr lang="en-US" sz="1800" b="1" dirty="0" err="1">
                <a:cs typeface="Times New Roman" panose="02020603050405020304" pitchFamily="18" charset="0"/>
              </a:rPr>
              <a:t>равнотежног</a:t>
            </a:r>
            <a:r>
              <a:rPr lang="en-US" sz="1800" b="1" dirty="0">
                <a:cs typeface="Times New Roman" panose="02020603050405020304" pitchFamily="18" charset="0"/>
              </a:rPr>
              <a:t>  </a:t>
            </a:r>
            <a:r>
              <a:rPr lang="en-US" sz="1800" b="1" dirty="0" err="1" smtClean="0">
                <a:cs typeface="Times New Roman" panose="02020603050405020304" pitchFamily="18" charset="0"/>
              </a:rPr>
              <a:t>положаја</a:t>
            </a:r>
            <a:r>
              <a:rPr lang="sr-Cyrl-RS" sz="1800" b="1" dirty="0" smtClean="0">
                <a:cs typeface="Times New Roman" panose="02020603050405020304" pitchFamily="18" charset="0"/>
              </a:rPr>
              <a:t>.</a:t>
            </a:r>
            <a:endParaRPr lang="sr-Cyrl-RS" sz="1800" b="1" dirty="0">
              <a:cs typeface="Times New Roman" panose="02020603050405020304" pitchFamily="18" charset="0"/>
            </a:endParaRPr>
          </a:p>
        </p:txBody>
      </p:sp>
      <p:sp>
        <p:nvSpPr>
          <p:cNvPr id="10" name="Rectangle 9"/>
          <p:cNvSpPr/>
          <p:nvPr/>
        </p:nvSpPr>
        <p:spPr>
          <a:xfrm>
            <a:off x="408562" y="2566646"/>
            <a:ext cx="7801582" cy="369332"/>
          </a:xfrm>
          <a:prstGeom prst="rect">
            <a:avLst/>
          </a:prstGeom>
          <a:solidFill>
            <a:schemeClr val="bg2"/>
          </a:solidFill>
          <a:ln w="19050">
            <a:solidFill>
              <a:schemeClr val="accent1"/>
            </a:solidFill>
          </a:ln>
        </p:spPr>
        <p:txBody>
          <a:bodyPr wrap="square">
            <a:spAutoFit/>
          </a:bodyPr>
          <a:lstStyle/>
          <a:p>
            <a:r>
              <a:rPr lang="sr-Cyrl-RS" sz="1800" dirty="0">
                <a:solidFill>
                  <a:srgbClr val="FF0000"/>
                </a:solidFill>
                <a:cs typeface="Times New Roman" panose="02020603050405020304" pitchFamily="18" charset="0"/>
              </a:rPr>
              <a:t>Израдити протезу са минималном ретенцијом уз максималну </a:t>
            </a:r>
            <a:r>
              <a:rPr lang="sr-Cyrl-RS" sz="1800" dirty="0" smtClean="0">
                <a:solidFill>
                  <a:srgbClr val="FF0000"/>
                </a:solidFill>
                <a:cs typeface="Times New Roman" panose="02020603050405020304" pitchFamily="18" charset="0"/>
              </a:rPr>
              <a:t>стабилизацију!</a:t>
            </a:r>
            <a:endParaRPr lang="sr-Cyrl-RS" sz="1800" dirty="0">
              <a:solidFill>
                <a:srgbClr val="FF0000"/>
              </a:solidFill>
              <a:cs typeface="Times New Roman" panose="02020603050405020304" pitchFamily="18" charset="0"/>
            </a:endParaRPr>
          </a:p>
        </p:txBody>
      </p:sp>
      <p:sp>
        <p:nvSpPr>
          <p:cNvPr id="11" name="Rectangle 10"/>
          <p:cNvSpPr/>
          <p:nvPr/>
        </p:nvSpPr>
        <p:spPr>
          <a:xfrm>
            <a:off x="1157592" y="3181139"/>
            <a:ext cx="7363838" cy="369332"/>
          </a:xfrm>
          <a:prstGeom prst="rect">
            <a:avLst/>
          </a:prstGeom>
          <a:solidFill>
            <a:srgbClr val="FFC000"/>
          </a:solidFill>
          <a:ln>
            <a:solidFill>
              <a:schemeClr val="tx1"/>
            </a:solidFill>
          </a:ln>
        </p:spPr>
        <p:txBody>
          <a:bodyPr wrap="square">
            <a:spAutoFit/>
          </a:bodyPr>
          <a:lstStyle/>
          <a:p>
            <a:r>
              <a:rPr lang="sr-Cyrl-RS" sz="1800" dirty="0">
                <a:cs typeface="Times New Roman" panose="02020603050405020304" pitchFamily="18" charset="0"/>
              </a:rPr>
              <a:t>Стабилизаторе поставити што даље од седла које се стабилизује!</a:t>
            </a:r>
          </a:p>
        </p:txBody>
      </p:sp>
      <p:pic>
        <p:nvPicPr>
          <p:cNvPr id="13" name="Picture 4" descr="Design Read Sticker by Cosmopolitan"/>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135072" flipV="1">
            <a:off x="7818225" y="396084"/>
            <a:ext cx="1469659" cy="1469659"/>
          </a:xfrm>
          <a:prstGeom prst="rect">
            <a:avLst/>
          </a:prstGeom>
          <a:noFill/>
          <a:extLst>
            <a:ext uri="{909E8E84-426E-40DD-AFC4-6F175D3DCCD1}">
              <a14:hiddenFill xmlns:a14="http://schemas.microsoft.com/office/drawing/2010/main">
                <a:solidFill>
                  <a:srgbClr val="FFFFFF"/>
                </a:solidFill>
              </a14:hiddenFill>
            </a:ext>
          </a:extLst>
        </p:spPr>
      </p:pic>
      <p:sp>
        <p:nvSpPr>
          <p:cNvPr id="22" name="Oval 21"/>
          <p:cNvSpPr/>
          <p:nvPr/>
        </p:nvSpPr>
        <p:spPr>
          <a:xfrm>
            <a:off x="8311348" y="6027906"/>
            <a:ext cx="282102" cy="2237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p:cNvPicPr>
            <a:picLocks noChangeAspect="1"/>
          </p:cNvPicPr>
          <p:nvPr/>
        </p:nvPicPr>
        <p:blipFill>
          <a:blip r:embed="rId3"/>
          <a:stretch>
            <a:fillRect/>
          </a:stretch>
        </p:blipFill>
        <p:spPr>
          <a:xfrm>
            <a:off x="4250987" y="3756871"/>
            <a:ext cx="4799663" cy="2887120"/>
          </a:xfrm>
          <a:prstGeom prst="rect">
            <a:avLst/>
          </a:prstGeom>
        </p:spPr>
      </p:pic>
      <p:sp>
        <p:nvSpPr>
          <p:cNvPr id="23" name="TextBox 22"/>
          <p:cNvSpPr txBox="1"/>
          <p:nvPr/>
        </p:nvSpPr>
        <p:spPr>
          <a:xfrm>
            <a:off x="1580746" y="6401187"/>
            <a:ext cx="2728607" cy="369332"/>
          </a:xfrm>
          <a:prstGeom prst="rect">
            <a:avLst/>
          </a:prstGeom>
          <a:noFill/>
          <a:ln>
            <a:solidFill>
              <a:schemeClr val="tx1"/>
            </a:solidFill>
          </a:ln>
        </p:spPr>
        <p:txBody>
          <a:bodyPr wrap="square" rtlCol="0">
            <a:spAutoFit/>
          </a:bodyPr>
          <a:lstStyle/>
          <a:p>
            <a:r>
              <a:rPr lang="sr-Cyrl-RS" sz="900" dirty="0" smtClean="0"/>
              <a:t>*Зелеене стерлице означавају најповољније место локализације за постављање стабилизатора</a:t>
            </a:r>
            <a:endParaRPr lang="en-GB" sz="900" dirty="0"/>
          </a:p>
        </p:txBody>
      </p:sp>
    </p:spTree>
    <p:extLst>
      <p:ext uri="{BB962C8B-B14F-4D97-AF65-F5344CB8AC3E}">
        <p14:creationId xmlns:p14="http://schemas.microsoft.com/office/powerpoint/2010/main" val="3280241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Box 6"/>
          <p:cNvSpPr txBox="1">
            <a:spLocks noChangeArrowheads="1"/>
          </p:cNvSpPr>
          <p:nvPr/>
        </p:nvSpPr>
        <p:spPr bwMode="auto">
          <a:xfrm>
            <a:off x="736498" y="5658965"/>
            <a:ext cx="7661275" cy="708025"/>
          </a:xfrm>
          <a:prstGeom prst="rect">
            <a:avLst/>
          </a:prstGeom>
          <a:solidFill>
            <a:schemeClr val="accent5">
              <a:lumMod val="40000"/>
              <a:lumOff val="60000"/>
            </a:schemeClr>
          </a:solidFill>
          <a:ln>
            <a:solidFill>
              <a:srgbClr val="00B050"/>
            </a:solidFill>
          </a:ln>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2000" dirty="0"/>
              <a:t>Код</a:t>
            </a:r>
            <a:r>
              <a:rPr lang="en-US" sz="2000" dirty="0"/>
              <a:t> </a:t>
            </a:r>
            <a:r>
              <a:rPr lang="sr-Cyrl-CS" sz="2000" b="1" dirty="0"/>
              <a:t>полуге</a:t>
            </a:r>
            <a:r>
              <a:rPr lang="en-US" sz="2000" b="1" dirty="0"/>
              <a:t> </a:t>
            </a:r>
            <a:r>
              <a:rPr lang="sr-Cyrl-CS" sz="2000" b="1" dirty="0"/>
              <a:t>првог</a:t>
            </a:r>
            <a:r>
              <a:rPr lang="en-US" sz="2000" b="1" dirty="0"/>
              <a:t> </a:t>
            </a:r>
            <a:r>
              <a:rPr lang="sr-Cyrl-CS" sz="2000" b="1" dirty="0"/>
              <a:t>реда</a:t>
            </a:r>
            <a:r>
              <a:rPr lang="en-US" sz="2000" b="1" dirty="0"/>
              <a:t> </a:t>
            </a:r>
            <a:r>
              <a:rPr lang="sr-Cyrl-CS" sz="2000" dirty="0"/>
              <a:t>тачка</a:t>
            </a:r>
            <a:r>
              <a:rPr lang="en-US" sz="2000" dirty="0"/>
              <a:t> </a:t>
            </a:r>
            <a:r>
              <a:rPr lang="sr-Cyrl-CS" sz="2000" dirty="0"/>
              <a:t>ослонца</a:t>
            </a:r>
            <a:r>
              <a:rPr lang="en-US" sz="2000" dirty="0"/>
              <a:t> </a:t>
            </a:r>
            <a:r>
              <a:rPr lang="sr-Cyrl-CS" sz="2000" dirty="0"/>
              <a:t>се</a:t>
            </a:r>
            <a:r>
              <a:rPr lang="en-US" sz="2000" dirty="0"/>
              <a:t> </a:t>
            </a:r>
            <a:r>
              <a:rPr lang="sr-Cyrl-CS" sz="2000" dirty="0"/>
              <a:t>налази</a:t>
            </a:r>
            <a:r>
              <a:rPr lang="en-US" sz="2000" dirty="0"/>
              <a:t> </a:t>
            </a:r>
            <a:r>
              <a:rPr lang="sr-Cyrl-CS" sz="2000" dirty="0"/>
              <a:t>између</a:t>
            </a:r>
            <a:r>
              <a:rPr lang="en-US" sz="2000" dirty="0"/>
              <a:t> </a:t>
            </a:r>
            <a:r>
              <a:rPr lang="sr-Cyrl-CS" sz="2000" dirty="0"/>
              <a:t>нападне</a:t>
            </a:r>
            <a:r>
              <a:rPr lang="en-US" sz="2000" dirty="0"/>
              <a:t> </a:t>
            </a:r>
            <a:r>
              <a:rPr lang="sr-Cyrl-CS" sz="2000" dirty="0"/>
              <a:t>тачке</a:t>
            </a:r>
            <a:r>
              <a:rPr lang="en-US" sz="2000" dirty="0"/>
              <a:t> </a:t>
            </a:r>
            <a:r>
              <a:rPr lang="sr-Cyrl-CS" sz="2000" dirty="0"/>
              <a:t>силе</a:t>
            </a:r>
            <a:r>
              <a:rPr lang="en-US" sz="2000" dirty="0"/>
              <a:t> </a:t>
            </a:r>
            <a:r>
              <a:rPr lang="sr-Cyrl-CS" sz="2000" dirty="0"/>
              <a:t>и</a:t>
            </a:r>
            <a:r>
              <a:rPr lang="en-US" sz="2000" dirty="0"/>
              <a:t> </a:t>
            </a:r>
            <a:r>
              <a:rPr lang="sr-Cyrl-CS" sz="2000" dirty="0"/>
              <a:t>нападне</a:t>
            </a:r>
            <a:r>
              <a:rPr lang="en-US" sz="2000" dirty="0"/>
              <a:t> </a:t>
            </a:r>
            <a:r>
              <a:rPr lang="sr-Cyrl-CS" sz="2000" dirty="0"/>
              <a:t>тачке</a:t>
            </a:r>
            <a:r>
              <a:rPr lang="en-US" sz="2000" dirty="0"/>
              <a:t> </a:t>
            </a:r>
            <a:r>
              <a:rPr lang="sr-Cyrl-CS" sz="2000" dirty="0"/>
              <a:t>терета</a:t>
            </a:r>
            <a:endParaRPr lang="en-US" sz="2000" dirty="0"/>
          </a:p>
        </p:txBody>
      </p:sp>
      <p:sp>
        <p:nvSpPr>
          <p:cNvPr id="10" name="Title 1"/>
          <p:cNvSpPr txBox="1">
            <a:spLocks/>
          </p:cNvSpPr>
          <p:nvPr/>
        </p:nvSpPr>
        <p:spPr>
          <a:xfrm>
            <a:off x="408562" y="1072148"/>
            <a:ext cx="8229600" cy="530991"/>
          </a:xfrm>
          <a:prstGeom prst="rect">
            <a:avLst/>
          </a:prstGeom>
        </p:spPr>
        <p:txBody>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r>
              <a:rPr kumimoji="0" lang="sr-Cyrl-RS" sz="3200" smtClean="0">
                <a:latin typeface="Times New Roman" panose="02020603050405020304" pitchFamily="18" charset="0"/>
                <a:cs typeface="Times New Roman" panose="02020603050405020304" pitchFamily="18" charset="0"/>
              </a:rPr>
              <a:t>Стабилизација ПСП</a:t>
            </a:r>
            <a:endParaRPr kumimoji="0" lang="en-US" sz="32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2" name="Straight Connector 11"/>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08562" y="1844560"/>
            <a:ext cx="8317149" cy="923330"/>
          </a:xfrm>
          <a:prstGeom prst="rect">
            <a:avLst/>
          </a:prstGeom>
          <a:solidFill>
            <a:schemeClr val="bg1"/>
          </a:solidFill>
          <a:ln>
            <a:solidFill>
              <a:schemeClr val="accent1"/>
            </a:solidFill>
          </a:ln>
        </p:spPr>
        <p:txBody>
          <a:bodyPr wrap="square" rtlCol="0">
            <a:spAutoFit/>
          </a:bodyPr>
          <a:lstStyle/>
          <a:p>
            <a:r>
              <a:rPr lang="sr-Cyrl-RS" sz="1800" b="1" u="sng" dirty="0" smtClean="0">
                <a:solidFill>
                  <a:srgbClr val="FF0000"/>
                </a:solidFill>
              </a:rPr>
              <a:t>Полуга</a:t>
            </a:r>
            <a:r>
              <a:rPr lang="sr-Cyrl-RS" sz="1800" dirty="0" smtClean="0"/>
              <a:t> је свако чврсто тело које се може обртати око тачке ослонца или линије ослонца, или дуж једне линије на које делују бар две силе истог правца супротног смера, тежећи да тело обрну око осе која пролази кроз тачку или линију ослањања.</a:t>
            </a:r>
            <a:endParaRPr lang="en-GB" sz="1800" dirty="0"/>
          </a:p>
        </p:txBody>
      </p:sp>
      <p:pic>
        <p:nvPicPr>
          <p:cNvPr id="13" name="Picture 12"/>
          <p:cNvPicPr>
            <a:picLocks noChangeAspect="1"/>
          </p:cNvPicPr>
          <p:nvPr/>
        </p:nvPicPr>
        <p:blipFill rotWithShape="1">
          <a:blip r:embed="rId2"/>
          <a:srcRect l="16572"/>
          <a:stretch/>
        </p:blipFill>
        <p:spPr>
          <a:xfrm>
            <a:off x="1824679" y="3090617"/>
            <a:ext cx="5729592" cy="2034465"/>
          </a:xfrm>
          <a:prstGeom prst="rect">
            <a:avLst/>
          </a:prstGeom>
        </p:spPr>
      </p:pic>
      <p:sp>
        <p:nvSpPr>
          <p:cNvPr id="14" name="Right Arrow 13"/>
          <p:cNvSpPr/>
          <p:nvPr/>
        </p:nvSpPr>
        <p:spPr>
          <a:xfrm rot="5400000">
            <a:off x="2072292" y="3504078"/>
            <a:ext cx="1026268" cy="423153"/>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ight Arrow 17"/>
          <p:cNvSpPr/>
          <p:nvPr/>
        </p:nvSpPr>
        <p:spPr>
          <a:xfrm rot="5400000">
            <a:off x="6110591" y="3504077"/>
            <a:ext cx="1026268" cy="423153"/>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1955560" y="2917740"/>
            <a:ext cx="418289"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smtClean="0"/>
              <a:t>F</a:t>
            </a:r>
            <a:endParaRPr lang="en-GB" dirty="0"/>
          </a:p>
        </p:txBody>
      </p:sp>
      <p:sp>
        <p:nvSpPr>
          <p:cNvPr id="22" name="TextBox 21"/>
          <p:cNvSpPr txBox="1"/>
          <p:nvPr/>
        </p:nvSpPr>
        <p:spPr>
          <a:xfrm>
            <a:off x="6937304" y="2917739"/>
            <a:ext cx="418289"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a:t>Q</a:t>
            </a:r>
            <a:endParaRPr lang="en-GB" dirty="0"/>
          </a:p>
        </p:txBody>
      </p:sp>
    </p:spTree>
    <p:extLst>
      <p:ext uri="{BB962C8B-B14F-4D97-AF65-F5344CB8AC3E}">
        <p14:creationId xmlns:p14="http://schemas.microsoft.com/office/powerpoint/2010/main" val="3744669356"/>
      </p:ext>
    </p:extLst>
  </p:cSld>
  <p:clrMapOvr>
    <a:masterClrMapping/>
  </p:clrMapOvr>
  <mc:AlternateContent xmlns:mc="http://schemas.openxmlformats.org/markup-compatibility/2006" xmlns:p14="http://schemas.microsoft.com/office/powerpoint/2010/main">
    <mc:Choice Requires="p14">
      <p:transition spd="slow" p14:dur="2000" advTm="34192"/>
    </mc:Choice>
    <mc:Fallback xmlns="">
      <p:transition spd="slow" advTm="34192"/>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3777" r="64183" b="75455"/>
          <a:stretch/>
        </p:blipFill>
        <p:spPr>
          <a:xfrm>
            <a:off x="124672" y="2272663"/>
            <a:ext cx="4889098" cy="1984443"/>
          </a:xfrm>
          <a:prstGeom prst="rect">
            <a:avLst/>
          </a:prstGeom>
        </p:spPr>
      </p:pic>
      <p:sp>
        <p:nvSpPr>
          <p:cNvPr id="3" name="Title 1"/>
          <p:cNvSpPr txBox="1">
            <a:spLocks/>
          </p:cNvSpPr>
          <p:nvPr/>
        </p:nvSpPr>
        <p:spPr>
          <a:xfrm>
            <a:off x="408562" y="1072148"/>
            <a:ext cx="8229600" cy="530991"/>
          </a:xfrm>
          <a:prstGeom prst="rect">
            <a:avLst/>
          </a:prstGeom>
        </p:spPr>
        <p:txBody>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r>
              <a:rPr kumimoji="0" lang="sr-Cyrl-RS" sz="3200" smtClean="0">
                <a:latin typeface="Times New Roman" panose="02020603050405020304" pitchFamily="18" charset="0"/>
                <a:cs typeface="Times New Roman" panose="02020603050405020304" pitchFamily="18" charset="0"/>
              </a:rPr>
              <a:t>Стабилизација ПСП</a:t>
            </a:r>
            <a:endParaRPr kumimoji="0" lang="en-US" sz="32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5" name="Straight Connector 4"/>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2"/>
          <a:srcRect t="3777" r="64183" b="75455"/>
          <a:stretch/>
        </p:blipFill>
        <p:spPr>
          <a:xfrm>
            <a:off x="4014282" y="4306110"/>
            <a:ext cx="4889098" cy="1984443"/>
          </a:xfrm>
          <a:prstGeom prst="rect">
            <a:avLst/>
          </a:prstGeom>
        </p:spPr>
      </p:pic>
      <p:sp>
        <p:nvSpPr>
          <p:cNvPr id="7" name="Right Arrow 6"/>
          <p:cNvSpPr/>
          <p:nvPr/>
        </p:nvSpPr>
        <p:spPr>
          <a:xfrm rot="5400000">
            <a:off x="1685245" y="2182303"/>
            <a:ext cx="858971" cy="423153"/>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1466893" y="1809536"/>
            <a:ext cx="436261" cy="46708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a:t>Q</a:t>
            </a:r>
            <a:endParaRPr lang="en-GB" dirty="0"/>
          </a:p>
        </p:txBody>
      </p:sp>
      <p:sp>
        <p:nvSpPr>
          <p:cNvPr id="9" name="Right Arrow 8"/>
          <p:cNvSpPr/>
          <p:nvPr/>
        </p:nvSpPr>
        <p:spPr>
          <a:xfrm rot="16200000">
            <a:off x="3854838" y="2165498"/>
            <a:ext cx="825362" cy="423153"/>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4587315" y="1846652"/>
            <a:ext cx="418289"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smtClean="0"/>
              <a:t>F</a:t>
            </a:r>
            <a:endParaRPr lang="en-GB" dirty="0"/>
          </a:p>
        </p:txBody>
      </p:sp>
      <p:sp>
        <p:nvSpPr>
          <p:cNvPr id="11" name="TextBox 6"/>
          <p:cNvSpPr txBox="1">
            <a:spLocks noChangeArrowheads="1"/>
          </p:cNvSpPr>
          <p:nvPr/>
        </p:nvSpPr>
        <p:spPr bwMode="auto">
          <a:xfrm>
            <a:off x="5260406" y="1453862"/>
            <a:ext cx="3775107" cy="1754326"/>
          </a:xfrm>
          <a:prstGeom prst="rect">
            <a:avLst/>
          </a:prstGeom>
          <a:solidFill>
            <a:schemeClr val="accent5">
              <a:lumMod val="40000"/>
              <a:lumOff val="60000"/>
            </a:schemeClr>
          </a:solidFill>
          <a:ln>
            <a:solidFill>
              <a:srgbClr val="00B050"/>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1800" dirty="0"/>
              <a:t>Код</a:t>
            </a:r>
            <a:r>
              <a:rPr lang="en-US" sz="1800" dirty="0"/>
              <a:t> </a:t>
            </a:r>
            <a:r>
              <a:rPr lang="sr-Cyrl-CS" sz="1800" b="1" u="sng" dirty="0"/>
              <a:t>полуге</a:t>
            </a:r>
            <a:r>
              <a:rPr lang="en-US" sz="1800" b="1" u="sng" dirty="0"/>
              <a:t> </a:t>
            </a:r>
            <a:r>
              <a:rPr lang="sr-Cyrl-RS" sz="1800" b="1" u="sng" dirty="0" smtClean="0"/>
              <a:t>другог</a:t>
            </a:r>
            <a:r>
              <a:rPr lang="en-US" sz="1800" b="1" u="sng" dirty="0" smtClean="0"/>
              <a:t> </a:t>
            </a:r>
            <a:r>
              <a:rPr lang="sr-Cyrl-CS" sz="1800" b="1" u="sng" dirty="0" smtClean="0"/>
              <a:t>реда </a:t>
            </a:r>
            <a:r>
              <a:rPr lang="sr-Cyrl-CS" sz="1800" dirty="0" smtClean="0"/>
              <a:t>нападна тачка терета се налази између тачке ослонца и нападне тачке силе. </a:t>
            </a:r>
          </a:p>
          <a:p>
            <a:r>
              <a:rPr lang="sr-Cyrl-CS" sz="1800" dirty="0" smtClean="0">
                <a:solidFill>
                  <a:srgbClr val="FF0000"/>
                </a:solidFill>
              </a:rPr>
              <a:t>Није познат пример конструкцијског решења ПСП која се понаша као полуга </a:t>
            </a:r>
            <a:r>
              <a:rPr lang="en-US" sz="1800" dirty="0" smtClean="0">
                <a:solidFill>
                  <a:srgbClr val="FF0000"/>
                </a:solidFill>
              </a:rPr>
              <a:t>II </a:t>
            </a:r>
            <a:r>
              <a:rPr lang="sr-Cyrl-RS" sz="1800" dirty="0" smtClean="0">
                <a:solidFill>
                  <a:srgbClr val="FF0000"/>
                </a:solidFill>
              </a:rPr>
              <a:t>реда.</a:t>
            </a:r>
            <a:endParaRPr lang="en-US" sz="1800" dirty="0">
              <a:solidFill>
                <a:srgbClr val="FF0000"/>
              </a:solidFill>
            </a:endParaRPr>
          </a:p>
        </p:txBody>
      </p:sp>
      <p:sp>
        <p:nvSpPr>
          <p:cNvPr id="12" name="Right Arrow 11"/>
          <p:cNvSpPr/>
          <p:nvPr/>
        </p:nvSpPr>
        <p:spPr>
          <a:xfrm rot="16200000">
            <a:off x="5105069" y="4254162"/>
            <a:ext cx="825362" cy="423153"/>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a:off x="5837546" y="3935316"/>
            <a:ext cx="418289" cy="46166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smtClean="0"/>
              <a:t>F</a:t>
            </a:r>
            <a:endParaRPr lang="en-GB" dirty="0"/>
          </a:p>
        </p:txBody>
      </p:sp>
      <p:sp>
        <p:nvSpPr>
          <p:cNvPr id="14" name="Right Arrow 13"/>
          <p:cNvSpPr/>
          <p:nvPr/>
        </p:nvSpPr>
        <p:spPr>
          <a:xfrm rot="5400000">
            <a:off x="7685479" y="4237358"/>
            <a:ext cx="858971" cy="423153"/>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7467127" y="3864591"/>
            <a:ext cx="436261" cy="46708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dirty="0"/>
              <a:t>Q</a:t>
            </a:r>
            <a:endParaRPr lang="en-GB" dirty="0"/>
          </a:p>
        </p:txBody>
      </p:sp>
      <p:sp>
        <p:nvSpPr>
          <p:cNvPr id="16" name="TextBox 6"/>
          <p:cNvSpPr txBox="1">
            <a:spLocks noChangeArrowheads="1"/>
          </p:cNvSpPr>
          <p:nvPr/>
        </p:nvSpPr>
        <p:spPr bwMode="auto">
          <a:xfrm>
            <a:off x="427545" y="5102631"/>
            <a:ext cx="3365770" cy="1200329"/>
          </a:xfrm>
          <a:prstGeom prst="rect">
            <a:avLst/>
          </a:prstGeom>
          <a:solidFill>
            <a:schemeClr val="accent5">
              <a:lumMod val="40000"/>
              <a:lumOff val="60000"/>
            </a:schemeClr>
          </a:solidFill>
          <a:ln>
            <a:solidFill>
              <a:srgbClr val="00B050"/>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1800" dirty="0"/>
              <a:t>Код</a:t>
            </a:r>
            <a:r>
              <a:rPr lang="en-US" sz="1800" dirty="0"/>
              <a:t> </a:t>
            </a:r>
            <a:r>
              <a:rPr lang="sr-Cyrl-CS" sz="1800" b="1" u="sng" dirty="0"/>
              <a:t>полуге</a:t>
            </a:r>
            <a:r>
              <a:rPr lang="en-US" sz="1800" b="1" u="sng" dirty="0"/>
              <a:t> </a:t>
            </a:r>
            <a:r>
              <a:rPr lang="sr-Cyrl-CS" sz="1800" b="1" u="sng" dirty="0"/>
              <a:t>трећег</a:t>
            </a:r>
            <a:r>
              <a:rPr lang="en-US" sz="1800" b="1" u="sng" dirty="0"/>
              <a:t> </a:t>
            </a:r>
            <a:r>
              <a:rPr lang="sr-Cyrl-CS" sz="1800" b="1" u="sng" dirty="0"/>
              <a:t>реда</a:t>
            </a:r>
            <a:r>
              <a:rPr lang="en-US" sz="1800" b="1" u="sng" dirty="0"/>
              <a:t> </a:t>
            </a:r>
            <a:r>
              <a:rPr lang="sr-Cyrl-CS" sz="1800" dirty="0"/>
              <a:t>нападна</a:t>
            </a:r>
            <a:r>
              <a:rPr lang="en-US" sz="1800" dirty="0"/>
              <a:t> </a:t>
            </a:r>
            <a:r>
              <a:rPr lang="sr-Cyrl-CS" sz="1800" dirty="0"/>
              <a:t>тачка</a:t>
            </a:r>
            <a:r>
              <a:rPr lang="en-US" sz="1800" dirty="0"/>
              <a:t> </a:t>
            </a:r>
            <a:r>
              <a:rPr lang="sr-Cyrl-CS" sz="1800" dirty="0"/>
              <a:t>силе</a:t>
            </a:r>
            <a:r>
              <a:rPr lang="en-US" sz="1800" dirty="0"/>
              <a:t> </a:t>
            </a:r>
            <a:r>
              <a:rPr lang="sr-Cyrl-CS" sz="1800" dirty="0"/>
              <a:t>се</a:t>
            </a:r>
            <a:r>
              <a:rPr lang="en-US" sz="1800" dirty="0"/>
              <a:t> </a:t>
            </a:r>
            <a:r>
              <a:rPr lang="sr-Cyrl-CS" sz="1800" dirty="0"/>
              <a:t>налази</a:t>
            </a:r>
            <a:r>
              <a:rPr lang="en-US" sz="1800" dirty="0"/>
              <a:t> </a:t>
            </a:r>
            <a:r>
              <a:rPr lang="sr-Cyrl-CS" sz="1800" dirty="0"/>
              <a:t>између</a:t>
            </a:r>
            <a:r>
              <a:rPr lang="en-US" sz="1800" dirty="0"/>
              <a:t> </a:t>
            </a:r>
            <a:r>
              <a:rPr lang="sr-Cyrl-CS" sz="1800" dirty="0"/>
              <a:t>тачке</a:t>
            </a:r>
            <a:r>
              <a:rPr lang="en-US" sz="1800" dirty="0"/>
              <a:t> </a:t>
            </a:r>
            <a:r>
              <a:rPr lang="sr-Cyrl-CS" sz="1800" dirty="0"/>
              <a:t>ослонца</a:t>
            </a:r>
            <a:r>
              <a:rPr lang="en-US" sz="1800" dirty="0"/>
              <a:t> </a:t>
            </a:r>
            <a:r>
              <a:rPr lang="sr-Cyrl-CS" sz="1800" dirty="0"/>
              <a:t>и</a:t>
            </a:r>
            <a:r>
              <a:rPr lang="en-US" sz="1800" dirty="0"/>
              <a:t> </a:t>
            </a:r>
            <a:r>
              <a:rPr lang="sr-Cyrl-CS" sz="1800" dirty="0"/>
              <a:t>нападне</a:t>
            </a:r>
            <a:r>
              <a:rPr lang="en-US" sz="1800" dirty="0"/>
              <a:t> </a:t>
            </a:r>
            <a:r>
              <a:rPr lang="sr-Cyrl-CS" sz="1800" dirty="0"/>
              <a:t>тачке</a:t>
            </a:r>
            <a:r>
              <a:rPr lang="en-US" sz="1800" dirty="0"/>
              <a:t> </a:t>
            </a:r>
            <a:r>
              <a:rPr lang="sr-Cyrl-CS" sz="1800" dirty="0"/>
              <a:t>терета</a:t>
            </a:r>
            <a:endParaRPr lang="en-US" sz="1800" dirty="0"/>
          </a:p>
        </p:txBody>
      </p:sp>
      <p:pic>
        <p:nvPicPr>
          <p:cNvPr id="27650" name="Picture 2" descr="File:Exclamation-mark-1-animated.gif - Wikimedia Common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72502">
            <a:off x="8519568" y="2519178"/>
            <a:ext cx="397911" cy="1195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1039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08562" y="1072148"/>
            <a:ext cx="8229600" cy="530991"/>
          </a:xfrm>
          <a:prstGeom prst="rect">
            <a:avLst/>
          </a:prstGeom>
        </p:spPr>
        <p:txBody>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r>
              <a:rPr kumimoji="0" lang="sr-Cyrl-RS" sz="3200" smtClean="0">
                <a:latin typeface="Times New Roman" panose="02020603050405020304" pitchFamily="18" charset="0"/>
                <a:cs typeface="Times New Roman" panose="02020603050405020304" pitchFamily="18" charset="0"/>
              </a:rPr>
              <a:t>Стабилизација ПСП</a:t>
            </a:r>
            <a:endParaRPr kumimoji="0" lang="en-US" sz="32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7" name="Straight Connector 6"/>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25295" y="1798017"/>
            <a:ext cx="8287965" cy="1323439"/>
          </a:xfrm>
          <a:prstGeom prst="rect">
            <a:avLst/>
          </a:prstGeom>
          <a:noFill/>
        </p:spPr>
        <p:txBody>
          <a:bodyPr wrap="square" rtlCol="0">
            <a:spAutoFit/>
          </a:bodyPr>
          <a:lstStyle/>
          <a:p>
            <a:r>
              <a:rPr lang="sr-Cyrl-RS" sz="2000" dirty="0" smtClean="0"/>
              <a:t>Многе површине зуба на које делују силе понашају се као </a:t>
            </a:r>
            <a:r>
              <a:rPr lang="sr-Cyrl-RS" sz="2000" b="1" u="sng" dirty="0" smtClean="0">
                <a:solidFill>
                  <a:srgbClr val="FF0000"/>
                </a:solidFill>
              </a:rPr>
              <a:t>косе равни</a:t>
            </a:r>
            <a:r>
              <a:rPr lang="sr-Cyrl-RS" sz="2000" dirty="0" smtClean="0"/>
              <a:t>, на којима се свака сила разлаже на 2 компоненте:</a:t>
            </a:r>
          </a:p>
          <a:p>
            <a:pPr marL="342900" indent="-342900">
              <a:buFontTx/>
              <a:buChar char="-"/>
            </a:pPr>
            <a:r>
              <a:rPr lang="sr-Cyrl-RS" sz="2000" dirty="0">
                <a:solidFill>
                  <a:schemeClr val="accent1"/>
                </a:solidFill>
              </a:rPr>
              <a:t>с</a:t>
            </a:r>
            <a:r>
              <a:rPr lang="sr-Cyrl-RS" sz="2000" dirty="0" smtClean="0">
                <a:solidFill>
                  <a:schemeClr val="accent1"/>
                </a:solidFill>
              </a:rPr>
              <a:t>илу паралелну са косом равни</a:t>
            </a:r>
          </a:p>
          <a:p>
            <a:pPr marL="342900" indent="-342900">
              <a:buFontTx/>
              <a:buChar char="-"/>
            </a:pPr>
            <a:r>
              <a:rPr lang="sr-Cyrl-RS" sz="2000" dirty="0">
                <a:solidFill>
                  <a:srgbClr val="FFC000"/>
                </a:solidFill>
              </a:rPr>
              <a:t>с</a:t>
            </a:r>
            <a:r>
              <a:rPr lang="sr-Cyrl-RS" sz="2000" dirty="0" smtClean="0">
                <a:solidFill>
                  <a:srgbClr val="FFC000"/>
                </a:solidFill>
              </a:rPr>
              <a:t>илу нормалну на косу раван</a:t>
            </a:r>
            <a:endParaRPr lang="sr-Cyrl-RS" sz="2000" dirty="0">
              <a:solidFill>
                <a:srgbClr val="FFC000"/>
              </a:solidFill>
            </a:endParaRPr>
          </a:p>
        </p:txBody>
      </p:sp>
      <p:sp>
        <p:nvSpPr>
          <p:cNvPr id="9" name="TextBox 8"/>
          <p:cNvSpPr txBox="1"/>
          <p:nvPr/>
        </p:nvSpPr>
        <p:spPr>
          <a:xfrm>
            <a:off x="145916" y="4533002"/>
            <a:ext cx="3570050" cy="1631216"/>
          </a:xfrm>
          <a:prstGeom prst="rect">
            <a:avLst/>
          </a:prstGeom>
          <a:solidFill>
            <a:schemeClr val="bg2"/>
          </a:solidFill>
          <a:ln>
            <a:solidFill>
              <a:schemeClr val="accent1"/>
            </a:solidFill>
          </a:ln>
        </p:spPr>
        <p:txBody>
          <a:bodyPr wrap="square" rtlCol="0">
            <a:spAutoFit/>
          </a:bodyPr>
          <a:lstStyle/>
          <a:p>
            <a:r>
              <a:rPr lang="sr-Cyrl-RS" sz="2000" dirty="0" smtClean="0"/>
              <a:t>Елементи скелета протезе смештени на неприпремљеним косим површинама имају малу улогу у преношењу сила жвакања.</a:t>
            </a:r>
            <a:endParaRPr lang="en-GB" sz="2000" dirty="0"/>
          </a:p>
        </p:txBody>
      </p:sp>
      <p:sp>
        <p:nvSpPr>
          <p:cNvPr id="10" name="TextBox 9"/>
          <p:cNvSpPr txBox="1"/>
          <p:nvPr/>
        </p:nvSpPr>
        <p:spPr>
          <a:xfrm>
            <a:off x="145916" y="3523830"/>
            <a:ext cx="4844374" cy="646331"/>
          </a:xfrm>
          <a:prstGeom prst="rect">
            <a:avLst/>
          </a:prstGeom>
          <a:solidFill>
            <a:schemeClr val="bg1">
              <a:lumMod val="85000"/>
            </a:schemeClr>
          </a:solidFill>
          <a:ln>
            <a:solidFill>
              <a:schemeClr val="tx1"/>
            </a:solidFill>
          </a:ln>
        </p:spPr>
        <p:txBody>
          <a:bodyPr wrap="square" rtlCol="0">
            <a:spAutoFit/>
          </a:bodyPr>
          <a:lstStyle/>
          <a:p>
            <a:r>
              <a:rPr lang="sr-Cyrl-RS" sz="1800" dirty="0" smtClean="0"/>
              <a:t>Компонента нормална на косу раван назива се активном силом---доводи до померања зуба.</a:t>
            </a:r>
            <a:endParaRPr lang="en-GB" sz="1800" dirty="0"/>
          </a:p>
        </p:txBody>
      </p:sp>
      <p:sp>
        <p:nvSpPr>
          <p:cNvPr id="18" name="Right Triangle 17"/>
          <p:cNvSpPr/>
          <p:nvPr/>
        </p:nvSpPr>
        <p:spPr>
          <a:xfrm rot="10800000" flipV="1">
            <a:off x="5087567" y="4779087"/>
            <a:ext cx="3550595" cy="1440492"/>
          </a:xfrm>
          <a:prstGeom prst="rtTriangl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20248202">
            <a:off x="6688398" y="4919082"/>
            <a:ext cx="909555" cy="427738"/>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p:cNvCxnSpPr/>
          <p:nvPr/>
        </p:nvCxnSpPr>
        <p:spPr>
          <a:xfrm>
            <a:off x="6795411" y="4333605"/>
            <a:ext cx="695527" cy="1598692"/>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6896912" y="4533089"/>
            <a:ext cx="428016" cy="9896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896912" y="3924242"/>
            <a:ext cx="593387" cy="461665"/>
          </a:xfrm>
          <a:prstGeom prst="rect">
            <a:avLst/>
          </a:prstGeom>
          <a:noFill/>
        </p:spPr>
        <p:txBody>
          <a:bodyPr wrap="square" rtlCol="0">
            <a:spAutoFit/>
          </a:bodyPr>
          <a:lstStyle/>
          <a:p>
            <a:r>
              <a:rPr lang="en-US" dirty="0" smtClean="0"/>
              <a:t>F</a:t>
            </a:r>
            <a:r>
              <a:rPr lang="en-US" baseline="-25000" dirty="0" smtClean="0"/>
              <a:t>N</a:t>
            </a:r>
            <a:endParaRPr lang="en-GB" baseline="-25000" dirty="0"/>
          </a:p>
        </p:txBody>
      </p:sp>
      <p:cxnSp>
        <p:nvCxnSpPr>
          <p:cNvPr id="28" name="Straight Arrow Connector 27"/>
          <p:cNvCxnSpPr>
            <a:stCxn id="19" idx="3"/>
          </p:cNvCxnSpPr>
          <p:nvPr/>
        </p:nvCxnSpPr>
        <p:spPr>
          <a:xfrm flipV="1">
            <a:off x="7563244" y="4761149"/>
            <a:ext cx="481530" cy="197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804009" y="4215091"/>
            <a:ext cx="593387" cy="461665"/>
          </a:xfrm>
          <a:prstGeom prst="rect">
            <a:avLst/>
          </a:prstGeom>
          <a:noFill/>
        </p:spPr>
        <p:txBody>
          <a:bodyPr wrap="square" rtlCol="0">
            <a:spAutoFit/>
          </a:bodyPr>
          <a:lstStyle/>
          <a:p>
            <a:r>
              <a:rPr lang="en-US" dirty="0" err="1" smtClean="0"/>
              <a:t>F</a:t>
            </a:r>
            <a:r>
              <a:rPr lang="en-US" baseline="-25000" dirty="0" err="1"/>
              <a:t>m</a:t>
            </a:r>
            <a:endParaRPr lang="en-GB" baseline="-25000" dirty="0"/>
          </a:p>
        </p:txBody>
      </p:sp>
      <p:sp>
        <p:nvSpPr>
          <p:cNvPr id="30" name="TextBox 29"/>
          <p:cNvSpPr txBox="1"/>
          <p:nvPr/>
        </p:nvSpPr>
        <p:spPr>
          <a:xfrm>
            <a:off x="6099135" y="5011369"/>
            <a:ext cx="593387" cy="461665"/>
          </a:xfrm>
          <a:prstGeom prst="rect">
            <a:avLst/>
          </a:prstGeom>
          <a:noFill/>
        </p:spPr>
        <p:txBody>
          <a:bodyPr wrap="square" rtlCol="0">
            <a:spAutoFit/>
          </a:bodyPr>
          <a:lstStyle/>
          <a:p>
            <a:r>
              <a:rPr lang="en-US" dirty="0" err="1" smtClean="0"/>
              <a:t>F</a:t>
            </a:r>
            <a:r>
              <a:rPr lang="en-US" baseline="-25000" dirty="0" err="1" smtClean="0"/>
              <a:t>tr</a:t>
            </a:r>
            <a:endParaRPr lang="en-GB" baseline="-25000" dirty="0"/>
          </a:p>
        </p:txBody>
      </p:sp>
      <p:cxnSp>
        <p:nvCxnSpPr>
          <p:cNvPr id="32" name="Straight Arrow Connector 31"/>
          <p:cNvCxnSpPr>
            <a:endCxn id="19" idx="1"/>
          </p:cNvCxnSpPr>
          <p:nvPr/>
        </p:nvCxnSpPr>
        <p:spPr>
          <a:xfrm flipH="1">
            <a:off x="6723107" y="5132951"/>
            <a:ext cx="420067" cy="1742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7051770" y="5132951"/>
            <a:ext cx="91404" cy="9465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060169" y="5509405"/>
            <a:ext cx="320264" cy="461665"/>
          </a:xfrm>
          <a:prstGeom prst="rect">
            <a:avLst/>
          </a:prstGeom>
          <a:noFill/>
        </p:spPr>
        <p:txBody>
          <a:bodyPr wrap="square" rtlCol="0">
            <a:spAutoFit/>
          </a:bodyPr>
          <a:lstStyle/>
          <a:p>
            <a:r>
              <a:rPr lang="el-GR" dirty="0" smtClean="0">
                <a:cs typeface="Times New Roman" panose="02020603050405020304" pitchFamily="18" charset="0"/>
              </a:rPr>
              <a:t>α</a:t>
            </a:r>
            <a:endParaRPr lang="en-GB" dirty="0"/>
          </a:p>
        </p:txBody>
      </p:sp>
      <p:cxnSp>
        <p:nvCxnSpPr>
          <p:cNvPr id="37" name="Straight Connector 36"/>
          <p:cNvCxnSpPr>
            <a:stCxn id="19" idx="1"/>
          </p:cNvCxnSpPr>
          <p:nvPr/>
        </p:nvCxnSpPr>
        <p:spPr>
          <a:xfrm>
            <a:off x="6723107" y="5307207"/>
            <a:ext cx="328663" cy="7722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051770" y="5931134"/>
            <a:ext cx="397572" cy="1483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842806" y="5775853"/>
            <a:ext cx="320264" cy="461665"/>
          </a:xfrm>
          <a:prstGeom prst="rect">
            <a:avLst/>
          </a:prstGeom>
          <a:noFill/>
        </p:spPr>
        <p:txBody>
          <a:bodyPr wrap="square" rtlCol="0">
            <a:spAutoFit/>
          </a:bodyPr>
          <a:lstStyle/>
          <a:p>
            <a:r>
              <a:rPr lang="el-GR" dirty="0" smtClean="0">
                <a:cs typeface="Times New Roman" panose="02020603050405020304" pitchFamily="18" charset="0"/>
              </a:rPr>
              <a:t>α</a:t>
            </a:r>
            <a:endParaRPr lang="en-GB" dirty="0"/>
          </a:p>
        </p:txBody>
      </p:sp>
      <p:sp>
        <p:nvSpPr>
          <p:cNvPr id="43" name="Arc 42"/>
          <p:cNvSpPr/>
          <p:nvPr/>
        </p:nvSpPr>
        <p:spPr>
          <a:xfrm>
            <a:off x="6254885" y="5740237"/>
            <a:ext cx="234358" cy="855116"/>
          </a:xfrm>
          <a:prstGeom prst="arc">
            <a:avLst>
              <a:gd name="adj1" fmla="val 16200000"/>
              <a:gd name="adj2" fmla="val 41410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28431947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488"/>
            <a:ext cx="8229600" cy="1143000"/>
          </a:xfrm>
        </p:spPr>
        <p:txBody>
          <a:bodyPr>
            <a:normAutofit/>
          </a:bodyPr>
          <a:lstStyle/>
          <a:p>
            <a:r>
              <a:rPr lang="sr-Cyrl-RS" sz="2800" dirty="0" smtClean="0">
                <a:latin typeface="Times New Roman" panose="02020603050405020304" pitchFamily="18" charset="0"/>
                <a:cs typeface="Times New Roman" panose="02020603050405020304" pitchFamily="18" charset="0"/>
              </a:rPr>
              <a:t>Улога броја и локализације ослонаца ПСП у њеној стабилизацији</a:t>
            </a:r>
            <a:endParaRPr lang="en-US" sz="28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0" y="141154"/>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9" name="Straight Connector 8"/>
          <p:cNvCxnSpPr/>
          <p:nvPr/>
        </p:nvCxnSpPr>
        <p:spPr>
          <a:xfrm>
            <a:off x="525295" y="664374"/>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2"/>
          <p:cNvSpPr txBox="1">
            <a:spLocks noChangeArrowheads="1"/>
          </p:cNvSpPr>
          <p:nvPr/>
        </p:nvSpPr>
        <p:spPr bwMode="auto">
          <a:xfrm>
            <a:off x="2820651" y="1913841"/>
            <a:ext cx="3644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b="1" dirty="0">
                <a:solidFill>
                  <a:srgbClr val="FF0000"/>
                </a:solidFill>
              </a:rPr>
              <a:t>Површинско</a:t>
            </a:r>
            <a:r>
              <a:rPr lang="en-US" b="1" dirty="0">
                <a:solidFill>
                  <a:srgbClr val="FF0000"/>
                </a:solidFill>
              </a:rPr>
              <a:t> </a:t>
            </a:r>
            <a:r>
              <a:rPr lang="sr-Cyrl-CS" b="1" dirty="0">
                <a:solidFill>
                  <a:srgbClr val="FF0000"/>
                </a:solidFill>
              </a:rPr>
              <a:t>ослањање</a:t>
            </a:r>
            <a:endParaRPr lang="en-US" b="1" dirty="0">
              <a:solidFill>
                <a:srgbClr val="FF0000"/>
              </a:solidFill>
            </a:endParaRPr>
          </a:p>
        </p:txBody>
      </p:sp>
      <p:sp>
        <p:nvSpPr>
          <p:cNvPr id="17" name="Flowchart: Delay 16"/>
          <p:cNvSpPr/>
          <p:nvPr/>
        </p:nvSpPr>
        <p:spPr>
          <a:xfrm>
            <a:off x="457200" y="5608728"/>
            <a:ext cx="3961913" cy="1025986"/>
          </a:xfrm>
          <a:prstGeom prst="flowChartDelay">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1800" dirty="0">
                <a:solidFill>
                  <a:schemeClr val="tx1"/>
                </a:solidFill>
              </a:rPr>
              <a:t>Вишеугласта површина </a:t>
            </a:r>
            <a:r>
              <a:rPr lang="sr-Cyrl-RS" sz="1800" dirty="0" smtClean="0">
                <a:solidFill>
                  <a:schemeClr val="tx1"/>
                </a:solidFill>
              </a:rPr>
              <a:t>ослањања (</a:t>
            </a:r>
            <a:r>
              <a:rPr lang="en-US" sz="1800" dirty="0" err="1" smtClean="0">
                <a:solidFill>
                  <a:schemeClr val="tx1"/>
                </a:solidFill>
              </a:rPr>
              <a:t>Kenedi</a:t>
            </a:r>
            <a:r>
              <a:rPr lang="en-US" sz="1800" dirty="0" smtClean="0">
                <a:solidFill>
                  <a:schemeClr val="tx1"/>
                </a:solidFill>
              </a:rPr>
              <a:t>-III, III/1, IV</a:t>
            </a:r>
            <a:r>
              <a:rPr lang="sr-Cyrl-RS" sz="1800" dirty="0" smtClean="0">
                <a:solidFill>
                  <a:schemeClr val="tx1"/>
                </a:solidFill>
              </a:rPr>
              <a:t>)</a:t>
            </a:r>
            <a:endParaRPr lang="en-GB" sz="1800" dirty="0">
              <a:solidFill>
                <a:schemeClr val="tx1"/>
              </a:solidFill>
            </a:endParaRPr>
          </a:p>
        </p:txBody>
      </p:sp>
      <p:sp>
        <p:nvSpPr>
          <p:cNvPr id="30" name="Flowchart: Delay 29"/>
          <p:cNvSpPr/>
          <p:nvPr/>
        </p:nvSpPr>
        <p:spPr>
          <a:xfrm>
            <a:off x="5138808" y="5612824"/>
            <a:ext cx="3961913" cy="1025986"/>
          </a:xfrm>
          <a:prstGeom prst="flowChartDelay">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Cyrl-RS" sz="1800" dirty="0" smtClean="0">
                <a:solidFill>
                  <a:schemeClr val="tx1"/>
                </a:solidFill>
              </a:rPr>
              <a:t>Троугласта површина ослањања (</a:t>
            </a:r>
            <a:r>
              <a:rPr lang="en-US" sz="1800" dirty="0" err="1" smtClean="0">
                <a:solidFill>
                  <a:schemeClr val="tx1"/>
                </a:solidFill>
              </a:rPr>
              <a:t>Kenedi</a:t>
            </a:r>
            <a:r>
              <a:rPr lang="en-US" sz="1800" dirty="0" smtClean="0">
                <a:solidFill>
                  <a:schemeClr val="tx1"/>
                </a:solidFill>
              </a:rPr>
              <a:t>-II, II/1</a:t>
            </a:r>
            <a:r>
              <a:rPr lang="sr-Cyrl-RS" sz="1800" dirty="0" smtClean="0">
                <a:solidFill>
                  <a:schemeClr val="tx1"/>
                </a:solidFill>
              </a:rPr>
              <a:t>)</a:t>
            </a:r>
            <a:endParaRPr lang="en-GB" sz="1800" dirty="0">
              <a:solidFill>
                <a:schemeClr val="tx1"/>
              </a:solidFill>
            </a:endParaRPr>
          </a:p>
        </p:txBody>
      </p:sp>
      <p:pic>
        <p:nvPicPr>
          <p:cNvPr id="22" name="Picture 21"/>
          <p:cNvPicPr>
            <a:picLocks noChangeAspect="1"/>
          </p:cNvPicPr>
          <p:nvPr/>
        </p:nvPicPr>
        <p:blipFill>
          <a:blip r:embed="rId2"/>
          <a:stretch>
            <a:fillRect/>
          </a:stretch>
        </p:blipFill>
        <p:spPr>
          <a:xfrm>
            <a:off x="543185" y="2586545"/>
            <a:ext cx="8199831" cy="2621507"/>
          </a:xfrm>
          <a:prstGeom prst="rect">
            <a:avLst/>
          </a:prstGeom>
        </p:spPr>
      </p:pic>
    </p:spTree>
    <p:extLst>
      <p:ext uri="{BB962C8B-B14F-4D97-AF65-F5344CB8AC3E}">
        <p14:creationId xmlns:p14="http://schemas.microsoft.com/office/powerpoint/2010/main" val="20568830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t="30299" b="15811"/>
          <a:stretch/>
        </p:blipFill>
        <p:spPr>
          <a:xfrm>
            <a:off x="205607" y="2371539"/>
            <a:ext cx="8732785" cy="3251712"/>
          </a:xfrm>
          <a:prstGeom prst="rect">
            <a:avLst/>
          </a:prstGeom>
        </p:spPr>
      </p:pic>
      <p:sp>
        <p:nvSpPr>
          <p:cNvPr id="5" name="Title 1"/>
          <p:cNvSpPr>
            <a:spLocks noGrp="1"/>
          </p:cNvSpPr>
          <p:nvPr>
            <p:ph type="title"/>
          </p:nvPr>
        </p:nvSpPr>
        <p:spPr>
          <a:xfrm>
            <a:off x="457200" y="571488"/>
            <a:ext cx="8229600" cy="1143000"/>
          </a:xfrm>
        </p:spPr>
        <p:txBody>
          <a:bodyPr>
            <a:normAutofit/>
          </a:bodyPr>
          <a:lstStyle/>
          <a:p>
            <a:r>
              <a:rPr lang="sr-Cyrl-RS" sz="2800" dirty="0" smtClean="0">
                <a:latin typeface="Times New Roman" panose="02020603050405020304" pitchFamily="18" charset="0"/>
                <a:cs typeface="Times New Roman" panose="02020603050405020304" pitchFamily="18" charset="0"/>
              </a:rPr>
              <a:t>Улога броја и локализације ослонаца ПСП у њеној стабилизацији</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0" y="141154"/>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7" name="Straight Connector 6"/>
          <p:cNvCxnSpPr/>
          <p:nvPr/>
        </p:nvCxnSpPr>
        <p:spPr>
          <a:xfrm>
            <a:off x="525295" y="664374"/>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2"/>
          <p:cNvSpPr txBox="1">
            <a:spLocks noChangeArrowheads="1"/>
          </p:cNvSpPr>
          <p:nvPr/>
        </p:nvSpPr>
        <p:spPr bwMode="auto">
          <a:xfrm>
            <a:off x="2986392" y="1654686"/>
            <a:ext cx="30739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b="1" dirty="0" smtClean="0">
                <a:solidFill>
                  <a:srgbClr val="FF0000"/>
                </a:solidFill>
              </a:rPr>
              <a:t>Линијско</a:t>
            </a:r>
            <a:r>
              <a:rPr lang="en-US" b="1" dirty="0" smtClean="0">
                <a:solidFill>
                  <a:srgbClr val="FF0000"/>
                </a:solidFill>
              </a:rPr>
              <a:t> </a:t>
            </a:r>
            <a:r>
              <a:rPr lang="sr-Cyrl-CS" b="1" dirty="0" smtClean="0">
                <a:solidFill>
                  <a:srgbClr val="FF0000"/>
                </a:solidFill>
              </a:rPr>
              <a:t>ослањање</a:t>
            </a:r>
          </a:p>
          <a:p>
            <a:pPr algn="ctr"/>
            <a:r>
              <a:rPr lang="sr-Cyrl-CS" sz="1600" b="1" dirty="0" smtClean="0">
                <a:solidFill>
                  <a:srgbClr val="FF0000"/>
                </a:solidFill>
              </a:rPr>
              <a:t>-Линија ослонца као тангента-</a:t>
            </a:r>
            <a:r>
              <a:rPr lang="en-US" sz="1600" b="1" dirty="0" smtClean="0">
                <a:solidFill>
                  <a:srgbClr val="FF0000"/>
                </a:solidFill>
              </a:rPr>
              <a:t> </a:t>
            </a:r>
            <a:endParaRPr lang="en-US" sz="1600" b="1" dirty="0">
              <a:solidFill>
                <a:srgbClr val="FF0000"/>
              </a:solidFill>
            </a:endParaRPr>
          </a:p>
        </p:txBody>
      </p:sp>
      <p:sp>
        <p:nvSpPr>
          <p:cNvPr id="9" name="TextBox 2"/>
          <p:cNvSpPr txBox="1">
            <a:spLocks noChangeArrowheads="1"/>
          </p:cNvSpPr>
          <p:nvPr/>
        </p:nvSpPr>
        <p:spPr bwMode="auto">
          <a:xfrm>
            <a:off x="6255678" y="6120914"/>
            <a:ext cx="2129568" cy="584775"/>
          </a:xfrm>
          <a:prstGeom prst="rect">
            <a:avLst/>
          </a:prstGeom>
          <a:solidFill>
            <a:schemeClr val="bg1">
              <a:lumMod val="95000"/>
            </a:schemeClr>
          </a:solidFill>
          <a:ln>
            <a:solidFill>
              <a:schemeClr val="accent1"/>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1600" dirty="0">
                <a:solidFill>
                  <a:srgbClr val="002060"/>
                </a:solidFill>
              </a:rPr>
              <a:t>Линијско</a:t>
            </a:r>
            <a:r>
              <a:rPr lang="en-US" sz="1600" dirty="0">
                <a:solidFill>
                  <a:srgbClr val="002060"/>
                </a:solidFill>
              </a:rPr>
              <a:t> </a:t>
            </a:r>
            <a:r>
              <a:rPr lang="sr-Cyrl-CS" sz="1600" dirty="0" smtClean="0">
                <a:solidFill>
                  <a:srgbClr val="002060"/>
                </a:solidFill>
              </a:rPr>
              <a:t>ослњање -</a:t>
            </a:r>
            <a:r>
              <a:rPr lang="sr-Cyrl-RS" sz="1600" dirty="0" smtClean="0">
                <a:solidFill>
                  <a:srgbClr val="002060"/>
                </a:solidFill>
              </a:rPr>
              <a:t> </a:t>
            </a:r>
            <a:r>
              <a:rPr lang="sr-Cyrl-CS" sz="1600" b="1" dirty="0" smtClean="0">
                <a:solidFill>
                  <a:srgbClr val="002060"/>
                </a:solidFill>
              </a:rPr>
              <a:t>сагитална</a:t>
            </a:r>
            <a:r>
              <a:rPr lang="en-US" sz="1600" b="1" dirty="0" smtClean="0">
                <a:solidFill>
                  <a:srgbClr val="002060"/>
                </a:solidFill>
              </a:rPr>
              <a:t> </a:t>
            </a:r>
            <a:r>
              <a:rPr lang="sr-Cyrl-CS" sz="1600" b="1" dirty="0">
                <a:solidFill>
                  <a:srgbClr val="FF0000"/>
                </a:solidFill>
              </a:rPr>
              <a:t>тангента</a:t>
            </a:r>
            <a:endParaRPr lang="en-US" sz="1600" b="1" dirty="0">
              <a:solidFill>
                <a:srgbClr val="FF0000"/>
              </a:solidFill>
            </a:endParaRPr>
          </a:p>
        </p:txBody>
      </p:sp>
      <p:sp>
        <p:nvSpPr>
          <p:cNvPr id="10" name="Left Brace 9"/>
          <p:cNvSpPr/>
          <p:nvPr/>
        </p:nvSpPr>
        <p:spPr>
          <a:xfrm rot="16200000">
            <a:off x="2660515" y="3090471"/>
            <a:ext cx="1011677" cy="4815191"/>
          </a:xfrm>
          <a:prstGeom prst="leftBrace">
            <a:avLst>
              <a:gd name="adj1" fmla="val 25574"/>
              <a:gd name="adj2" fmla="val 49508"/>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Rectangle 10"/>
          <p:cNvSpPr/>
          <p:nvPr/>
        </p:nvSpPr>
        <p:spPr>
          <a:xfrm>
            <a:off x="734253" y="6139620"/>
            <a:ext cx="5398851" cy="369332"/>
          </a:xfrm>
          <a:prstGeom prst="rect">
            <a:avLst/>
          </a:prstGeom>
          <a:solidFill>
            <a:schemeClr val="bg1">
              <a:lumMod val="95000"/>
            </a:schemeClr>
          </a:solidFill>
          <a:ln>
            <a:solidFill>
              <a:schemeClr val="accent1"/>
            </a:solidFill>
          </a:ln>
        </p:spPr>
        <p:txBody>
          <a:bodyPr wrap="square">
            <a:spAutoFit/>
          </a:bodyPr>
          <a:lstStyle/>
          <a:p>
            <a:pPr algn="ctr"/>
            <a:r>
              <a:rPr lang="sr-Cyrl-CS" sz="1800" dirty="0">
                <a:solidFill>
                  <a:srgbClr val="002060"/>
                </a:solidFill>
              </a:rPr>
              <a:t>Линијско</a:t>
            </a:r>
            <a:r>
              <a:rPr lang="en-US" sz="1800" dirty="0">
                <a:solidFill>
                  <a:srgbClr val="002060"/>
                </a:solidFill>
              </a:rPr>
              <a:t> </a:t>
            </a:r>
            <a:r>
              <a:rPr lang="sr-Cyrl-CS" sz="1800" dirty="0">
                <a:solidFill>
                  <a:srgbClr val="002060"/>
                </a:solidFill>
              </a:rPr>
              <a:t>ослњање</a:t>
            </a:r>
            <a:r>
              <a:rPr lang="sr-Cyrl-RS" sz="1800" dirty="0">
                <a:solidFill>
                  <a:srgbClr val="002060"/>
                </a:solidFill>
              </a:rPr>
              <a:t> </a:t>
            </a:r>
            <a:r>
              <a:rPr lang="en-US" sz="1800" dirty="0">
                <a:solidFill>
                  <a:srgbClr val="002060"/>
                </a:solidFill>
              </a:rPr>
              <a:t>– </a:t>
            </a:r>
            <a:r>
              <a:rPr lang="sr-Cyrl-CS" sz="1800" b="1" dirty="0">
                <a:solidFill>
                  <a:srgbClr val="002060"/>
                </a:solidFill>
              </a:rPr>
              <a:t>трансферзална</a:t>
            </a:r>
            <a:r>
              <a:rPr lang="en-US" sz="1800" b="1" dirty="0">
                <a:solidFill>
                  <a:srgbClr val="002060"/>
                </a:solidFill>
              </a:rPr>
              <a:t> </a:t>
            </a:r>
            <a:r>
              <a:rPr lang="sr-Cyrl-CS" sz="1800" b="1" dirty="0">
                <a:solidFill>
                  <a:srgbClr val="FF0000"/>
                </a:solidFill>
              </a:rPr>
              <a:t>тангента</a:t>
            </a:r>
            <a:endParaRPr lang="en-GB" sz="1800" dirty="0">
              <a:solidFill>
                <a:srgbClr val="FF0000"/>
              </a:solidFill>
            </a:endParaRPr>
          </a:p>
        </p:txBody>
      </p:sp>
      <p:sp>
        <p:nvSpPr>
          <p:cNvPr id="12" name="Left Brace 11"/>
          <p:cNvSpPr/>
          <p:nvPr/>
        </p:nvSpPr>
        <p:spPr>
          <a:xfrm rot="16200000">
            <a:off x="6828820" y="4447478"/>
            <a:ext cx="1011677" cy="2101175"/>
          </a:xfrm>
          <a:prstGeom prst="leftBrace">
            <a:avLst>
              <a:gd name="adj1" fmla="val 25574"/>
              <a:gd name="adj2" fmla="val 49508"/>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29702" name="Picture 6" descr="Animated Mesh Lines | Codrop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1459150"/>
            <a:ext cx="3153459" cy="843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9974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571488"/>
            <a:ext cx="8229600" cy="1143000"/>
          </a:xfrm>
        </p:spPr>
        <p:txBody>
          <a:bodyPr>
            <a:normAutofit/>
          </a:bodyPr>
          <a:lstStyle/>
          <a:p>
            <a:r>
              <a:rPr lang="sr-Cyrl-RS" sz="2800" dirty="0" smtClean="0">
                <a:latin typeface="Times New Roman" panose="02020603050405020304" pitchFamily="18" charset="0"/>
                <a:cs typeface="Times New Roman" panose="02020603050405020304" pitchFamily="18" charset="0"/>
              </a:rPr>
              <a:t>Улога броја и локализације ослонаца ПСП у њеној стабилизацији</a:t>
            </a:r>
            <a:endParaRPr lang="en-US" sz="28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141154"/>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6" name="Straight Connector 5"/>
          <p:cNvCxnSpPr/>
          <p:nvPr/>
        </p:nvCxnSpPr>
        <p:spPr>
          <a:xfrm>
            <a:off x="525295" y="664374"/>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2"/>
          <p:cNvSpPr txBox="1">
            <a:spLocks noChangeArrowheads="1"/>
          </p:cNvSpPr>
          <p:nvPr/>
        </p:nvSpPr>
        <p:spPr bwMode="auto">
          <a:xfrm>
            <a:off x="2986392" y="1654686"/>
            <a:ext cx="30739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b="1" dirty="0" smtClean="0">
                <a:solidFill>
                  <a:srgbClr val="FF0000"/>
                </a:solidFill>
              </a:rPr>
              <a:t>Линијско</a:t>
            </a:r>
            <a:r>
              <a:rPr lang="en-US" b="1" dirty="0" smtClean="0">
                <a:solidFill>
                  <a:srgbClr val="FF0000"/>
                </a:solidFill>
              </a:rPr>
              <a:t> </a:t>
            </a:r>
            <a:r>
              <a:rPr lang="sr-Cyrl-CS" b="1" dirty="0" smtClean="0">
                <a:solidFill>
                  <a:srgbClr val="FF0000"/>
                </a:solidFill>
              </a:rPr>
              <a:t>ослањање</a:t>
            </a:r>
          </a:p>
          <a:p>
            <a:pPr algn="ctr"/>
            <a:r>
              <a:rPr lang="sr-Cyrl-CS" sz="1600" b="1" dirty="0" smtClean="0">
                <a:solidFill>
                  <a:srgbClr val="FF0000"/>
                </a:solidFill>
              </a:rPr>
              <a:t>-Линија ослонца као секанта-</a:t>
            </a:r>
            <a:r>
              <a:rPr lang="en-US" sz="1600" b="1" dirty="0" smtClean="0">
                <a:solidFill>
                  <a:srgbClr val="FF0000"/>
                </a:solidFill>
              </a:rPr>
              <a:t> </a:t>
            </a:r>
            <a:endParaRPr lang="en-US" sz="1600" b="1" dirty="0">
              <a:solidFill>
                <a:srgbClr val="FF0000"/>
              </a:solidFill>
            </a:endParaRPr>
          </a:p>
        </p:txBody>
      </p:sp>
      <p:pic>
        <p:nvPicPr>
          <p:cNvPr id="8" name="Picture 6" descr="Animated Mesh Lines | Codrop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1459150"/>
            <a:ext cx="3153459" cy="8436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
          <p:cNvSpPr txBox="1">
            <a:spLocks noChangeArrowheads="1"/>
          </p:cNvSpPr>
          <p:nvPr/>
        </p:nvSpPr>
        <p:spPr bwMode="auto">
          <a:xfrm>
            <a:off x="5504460" y="3210926"/>
            <a:ext cx="3347712" cy="2246769"/>
          </a:xfrm>
          <a:prstGeom prst="rect">
            <a:avLst/>
          </a:prstGeom>
          <a:solidFill>
            <a:srgbClr val="FFCC66"/>
          </a:solidFill>
          <a:ln>
            <a:solidFill>
              <a:schemeClr val="tx1"/>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RS" sz="2000" dirty="0" smtClean="0"/>
              <a:t>Линија ослонца је </a:t>
            </a:r>
            <a:r>
              <a:rPr lang="sr-Cyrl-RS" sz="2000" b="1" dirty="0" smtClean="0"/>
              <a:t>секанта</a:t>
            </a:r>
            <a:r>
              <a:rPr lang="sr-Cyrl-RS" sz="2000" dirty="0" smtClean="0"/>
              <a:t> када пресеца протезну базу повезујући два зуба ослаљаља на различитим странама зубног низа, при чему се са обе стране линије налазе безуба седла</a:t>
            </a:r>
            <a:endParaRPr lang="sr-Cyrl-CS" sz="2000" dirty="0"/>
          </a:p>
        </p:txBody>
      </p:sp>
      <p:pic>
        <p:nvPicPr>
          <p:cNvPr id="16" name="Picture 15"/>
          <p:cNvPicPr>
            <a:picLocks noChangeAspect="1"/>
          </p:cNvPicPr>
          <p:nvPr/>
        </p:nvPicPr>
        <p:blipFill>
          <a:blip r:embed="rId3"/>
          <a:stretch>
            <a:fillRect/>
          </a:stretch>
        </p:blipFill>
        <p:spPr>
          <a:xfrm>
            <a:off x="172683" y="2925890"/>
            <a:ext cx="4777833" cy="3085803"/>
          </a:xfrm>
          <a:prstGeom prst="rect">
            <a:avLst/>
          </a:prstGeom>
        </p:spPr>
      </p:pic>
    </p:spTree>
    <p:extLst>
      <p:ext uri="{BB962C8B-B14F-4D97-AF65-F5344CB8AC3E}">
        <p14:creationId xmlns:p14="http://schemas.microsoft.com/office/powerpoint/2010/main" val="25114685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67503" y="1238305"/>
            <a:ext cx="7623186" cy="1615433"/>
          </a:xfrm>
        </p:spPr>
        <p:txBody>
          <a:bodyPr/>
          <a:lstStyle/>
          <a:p>
            <a:r>
              <a:rPr lang="en-US" b="1" dirty="0" err="1">
                <a:latin typeface="Times New Roman" panose="02020603050405020304" pitchFamily="18" charset="0"/>
                <a:cs typeface="Times New Roman" panose="02020603050405020304" pitchFamily="18" charset="0"/>
              </a:rPr>
              <a:t>Пут</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уношења</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протезе</a:t>
            </a:r>
            <a:r>
              <a:rPr lang="en-US" b="1"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је</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правац</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дуж</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кога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протеза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клизи</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од</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тренутка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додира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крутих</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делова</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скелета</a:t>
            </a:r>
            <a:r>
              <a:rPr lang="en-US" dirty="0">
                <a:latin typeface="Times New Roman" panose="02020603050405020304" pitchFamily="18" charset="0"/>
                <a:cs typeface="Times New Roman" panose="02020603050405020304" pitchFamily="18" charset="0"/>
              </a:rPr>
              <a:t> и </a:t>
            </a:r>
            <a:r>
              <a:rPr lang="en-US" dirty="0" err="1">
                <a:latin typeface="Times New Roman" panose="02020603050405020304" pitchFamily="18" charset="0"/>
                <a:cs typeface="Times New Roman" panose="02020603050405020304" pitchFamily="18" charset="0"/>
              </a:rPr>
              <a:t>ретенционих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зуба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до</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њеног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основног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положаја</a:t>
            </a:r>
            <a:r>
              <a:rPr lang="en-US" dirty="0">
                <a:latin typeface="Times New Roman" panose="02020603050405020304" pitchFamily="18" charset="0"/>
                <a:cs typeface="Times New Roman" panose="02020603050405020304" pitchFamily="18" charset="0"/>
              </a:rPr>
              <a:t>.</a:t>
            </a:r>
          </a:p>
        </p:txBody>
      </p:sp>
      <p:sp>
        <p:nvSpPr>
          <p:cNvPr id="6" name="TextBox 5"/>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7" name="Straight Connector 6"/>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39302" y="5785874"/>
            <a:ext cx="7889131" cy="707886"/>
          </a:xfrm>
          <a:prstGeom prst="rect">
            <a:avLst/>
          </a:prstGeom>
          <a:solidFill>
            <a:schemeClr val="accent1">
              <a:lumMod val="20000"/>
              <a:lumOff val="80000"/>
            </a:schemeClr>
          </a:solidFill>
          <a:ln w="28575">
            <a:solidFill>
              <a:schemeClr val="accent1"/>
            </a:solidFill>
          </a:ln>
        </p:spPr>
        <p:txBody>
          <a:bodyPr wrap="square" rtlCol="0">
            <a:spAutoFit/>
          </a:bodyPr>
          <a:lstStyle/>
          <a:p>
            <a:r>
              <a:rPr lang="sr-Latn-RS" sz="2000" dirty="0" smtClean="0"/>
              <a:t>* </a:t>
            </a:r>
            <a:r>
              <a:rPr lang="sr-Cyrl-RS" sz="2000" smtClean="0"/>
              <a:t>Пут изношења </a:t>
            </a:r>
            <a:r>
              <a:rPr lang="sr-Cyrl-RS" sz="2000" dirty="0" smtClean="0"/>
              <a:t>протезе има исти правац, али супротан смер у односу    на пут уношења протезе.</a:t>
            </a:r>
            <a:endParaRPr lang="en-GB" sz="2000" dirty="0"/>
          </a:p>
        </p:txBody>
      </p:sp>
      <p:pic>
        <p:nvPicPr>
          <p:cNvPr id="17" name="Picture 16"/>
          <p:cNvPicPr>
            <a:picLocks noChangeAspect="1"/>
          </p:cNvPicPr>
          <p:nvPr/>
        </p:nvPicPr>
        <p:blipFill>
          <a:blip r:embed="rId3"/>
          <a:stretch>
            <a:fillRect/>
          </a:stretch>
        </p:blipFill>
        <p:spPr>
          <a:xfrm>
            <a:off x="1611216" y="2853738"/>
            <a:ext cx="6145301" cy="2206943"/>
          </a:xfrm>
          <a:prstGeom prst="rect">
            <a:avLst/>
          </a:prstGeom>
        </p:spPr>
      </p:pic>
    </p:spTree>
    <p:extLst>
      <p:ext uri="{BB962C8B-B14F-4D97-AF65-F5344CB8AC3E}">
        <p14:creationId xmlns:p14="http://schemas.microsoft.com/office/powerpoint/2010/main" val="128373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4" name="TextBox 2"/>
          <p:cNvSpPr txBox="1">
            <a:spLocks noChangeArrowheads="1"/>
          </p:cNvSpPr>
          <p:nvPr/>
        </p:nvSpPr>
        <p:spPr bwMode="auto">
          <a:xfrm>
            <a:off x="525295" y="1684643"/>
            <a:ext cx="81962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dirty="0">
                <a:solidFill>
                  <a:srgbClr val="FF0000"/>
                </a:solidFill>
              </a:rPr>
              <a:t>Стабилизација</a:t>
            </a:r>
            <a:r>
              <a:rPr lang="en-US" dirty="0">
                <a:solidFill>
                  <a:srgbClr val="FF0000"/>
                </a:solidFill>
              </a:rPr>
              <a:t> </a:t>
            </a:r>
            <a:r>
              <a:rPr lang="sr-Cyrl-CS" dirty="0">
                <a:solidFill>
                  <a:srgbClr val="FF0000"/>
                </a:solidFill>
              </a:rPr>
              <a:t>слободних</a:t>
            </a:r>
            <a:r>
              <a:rPr lang="en-US" dirty="0">
                <a:solidFill>
                  <a:srgbClr val="FF0000"/>
                </a:solidFill>
              </a:rPr>
              <a:t> </a:t>
            </a:r>
            <a:r>
              <a:rPr lang="sr-Cyrl-CS" dirty="0">
                <a:solidFill>
                  <a:srgbClr val="FF0000"/>
                </a:solidFill>
              </a:rPr>
              <a:t>седала</a:t>
            </a:r>
            <a:r>
              <a:rPr lang="en-US" dirty="0">
                <a:solidFill>
                  <a:srgbClr val="FF0000"/>
                </a:solidFill>
              </a:rPr>
              <a:t> </a:t>
            </a:r>
            <a:r>
              <a:rPr lang="sr-Cyrl-CS" dirty="0">
                <a:solidFill>
                  <a:srgbClr val="FF0000"/>
                </a:solidFill>
              </a:rPr>
              <a:t>ПСП</a:t>
            </a:r>
            <a:endParaRPr lang="en-US" dirty="0">
              <a:solidFill>
                <a:srgbClr val="FF0000"/>
              </a:solidFill>
            </a:endParaRPr>
          </a:p>
        </p:txBody>
      </p:sp>
      <p:sp>
        <p:nvSpPr>
          <p:cNvPr id="46087" name="TextBox 2"/>
          <p:cNvSpPr txBox="1">
            <a:spLocks noChangeArrowheads="1"/>
          </p:cNvSpPr>
          <p:nvPr/>
        </p:nvSpPr>
        <p:spPr bwMode="auto">
          <a:xfrm>
            <a:off x="136189" y="1239854"/>
            <a:ext cx="3481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b="1" dirty="0">
                <a:solidFill>
                  <a:srgbClr val="C00000"/>
                </a:solidFill>
              </a:rPr>
              <a:t>Стабилизација</a:t>
            </a:r>
            <a:r>
              <a:rPr lang="en-US" b="1" dirty="0">
                <a:solidFill>
                  <a:srgbClr val="C00000"/>
                </a:solidFill>
              </a:rPr>
              <a:t> </a:t>
            </a:r>
            <a:r>
              <a:rPr lang="sr-Cyrl-CS" b="1" dirty="0">
                <a:solidFill>
                  <a:srgbClr val="C00000"/>
                </a:solidFill>
              </a:rPr>
              <a:t>ПСП</a:t>
            </a:r>
            <a:endParaRPr lang="en-US" b="1" dirty="0">
              <a:solidFill>
                <a:srgbClr val="C00000"/>
              </a:solidFill>
            </a:endParaRPr>
          </a:p>
        </p:txBody>
      </p:sp>
      <p:sp>
        <p:nvSpPr>
          <p:cNvPr id="13" name="Title 1"/>
          <p:cNvSpPr txBox="1">
            <a:spLocks/>
          </p:cNvSpPr>
          <p:nvPr/>
        </p:nvSpPr>
        <p:spPr>
          <a:xfrm>
            <a:off x="233465" y="795066"/>
            <a:ext cx="8910535" cy="498599"/>
          </a:xfrm>
          <a:prstGeom prst="rect">
            <a:avLst/>
          </a:prstGeom>
        </p:spPr>
        <p:txBody>
          <a:bodyPr>
            <a:normAutofit/>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r>
              <a:rPr kumimoji="0" lang="sr-Cyrl-RS" sz="2400" dirty="0" smtClean="0">
                <a:latin typeface="Times New Roman" panose="02020603050405020304" pitchFamily="18" charset="0"/>
                <a:cs typeface="Times New Roman" panose="02020603050405020304" pitchFamily="18" charset="0"/>
              </a:rPr>
              <a:t>Улога броја и локализације ослонаца ПСП у њеној стабилизацији</a:t>
            </a:r>
            <a:endParaRPr kumimoji="0" lang="en-US" sz="2400"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0" y="141154"/>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5" name="Straight Connector 14"/>
          <p:cNvCxnSpPr/>
          <p:nvPr/>
        </p:nvCxnSpPr>
        <p:spPr>
          <a:xfrm>
            <a:off x="525295" y="664374"/>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435536" y="2160845"/>
            <a:ext cx="3902940" cy="2746722"/>
          </a:xfrm>
          <a:prstGeom prst="rect">
            <a:avLst/>
          </a:prstGeom>
        </p:spPr>
      </p:pic>
      <p:pic>
        <p:nvPicPr>
          <p:cNvPr id="12" name="Picture 11"/>
          <p:cNvPicPr>
            <a:picLocks noChangeAspect="1"/>
          </p:cNvPicPr>
          <p:nvPr/>
        </p:nvPicPr>
        <p:blipFill>
          <a:blip r:embed="rId3"/>
          <a:stretch>
            <a:fillRect/>
          </a:stretch>
        </p:blipFill>
        <p:spPr>
          <a:xfrm>
            <a:off x="4703025" y="2146605"/>
            <a:ext cx="4213723" cy="2746722"/>
          </a:xfrm>
          <a:prstGeom prst="rect">
            <a:avLst/>
          </a:prstGeom>
        </p:spPr>
      </p:pic>
      <p:sp>
        <p:nvSpPr>
          <p:cNvPr id="16" name="TextBox 15"/>
          <p:cNvSpPr txBox="1"/>
          <p:nvPr/>
        </p:nvSpPr>
        <p:spPr>
          <a:xfrm>
            <a:off x="299867" y="4966485"/>
            <a:ext cx="4174277" cy="400110"/>
          </a:xfrm>
          <a:prstGeom prst="rect">
            <a:avLst/>
          </a:prstGeom>
          <a:solidFill>
            <a:schemeClr val="bg1">
              <a:lumMod val="95000"/>
            </a:schemeClr>
          </a:solidFill>
          <a:ln>
            <a:solidFill>
              <a:schemeClr val="accent1"/>
            </a:solidFill>
          </a:ln>
        </p:spPr>
        <p:txBody>
          <a:bodyPr wrap="square" rtlCol="0">
            <a:spAutoFit/>
          </a:bodyPr>
          <a:lstStyle/>
          <a:p>
            <a:r>
              <a:rPr lang="sr-Cyrl-RS" sz="1000" dirty="0" smtClean="0"/>
              <a:t>Стабилизовање слободних седала ПСП на вучно и притисно оптерећење </a:t>
            </a:r>
            <a:r>
              <a:rPr lang="sr-Cyrl-RS" sz="1000" u="sng" dirty="0" smtClean="0">
                <a:solidFill>
                  <a:srgbClr val="FF0000"/>
                </a:solidFill>
              </a:rPr>
              <a:t>једнокраким ливеним кукицама </a:t>
            </a:r>
            <a:r>
              <a:rPr lang="sr-Cyrl-RS" sz="1000" dirty="0" smtClean="0"/>
              <a:t>и </a:t>
            </a:r>
            <a:r>
              <a:rPr lang="sr-Cyrl-RS" sz="1000" u="sng" dirty="0" smtClean="0">
                <a:solidFill>
                  <a:srgbClr val="FF0000"/>
                </a:solidFill>
              </a:rPr>
              <a:t>ослонцима испред линије ослонца</a:t>
            </a:r>
            <a:endParaRPr lang="en-GB" sz="1000" u="sng" dirty="0">
              <a:solidFill>
                <a:srgbClr val="FF0000"/>
              </a:solidFill>
            </a:endParaRPr>
          </a:p>
        </p:txBody>
      </p:sp>
      <p:sp>
        <p:nvSpPr>
          <p:cNvPr id="28" name="TextBox 27"/>
          <p:cNvSpPr txBox="1"/>
          <p:nvPr/>
        </p:nvSpPr>
        <p:spPr>
          <a:xfrm>
            <a:off x="5060427" y="4966485"/>
            <a:ext cx="3498917" cy="553998"/>
          </a:xfrm>
          <a:prstGeom prst="rect">
            <a:avLst/>
          </a:prstGeom>
          <a:solidFill>
            <a:schemeClr val="bg1">
              <a:lumMod val="95000"/>
            </a:schemeClr>
          </a:solidFill>
          <a:ln>
            <a:solidFill>
              <a:schemeClr val="accent1"/>
            </a:solidFill>
          </a:ln>
        </p:spPr>
        <p:txBody>
          <a:bodyPr wrap="square" rtlCol="0">
            <a:spAutoFit/>
          </a:bodyPr>
          <a:lstStyle/>
          <a:p>
            <a:r>
              <a:rPr lang="sr-Cyrl-RS" sz="1000" dirty="0" smtClean="0"/>
              <a:t>Стабилизовање слободних седала ПСП додавањем </a:t>
            </a:r>
            <a:r>
              <a:rPr lang="sr-Cyrl-RS" sz="1000" dirty="0" smtClean="0">
                <a:solidFill>
                  <a:srgbClr val="FF0000"/>
                </a:solidFill>
              </a:rPr>
              <a:t>ослонца насупрот нападне тачке вучне силе</a:t>
            </a:r>
            <a:r>
              <a:rPr lang="sr-Cyrl-RS" sz="1000" dirty="0" smtClean="0"/>
              <a:t> у виду </a:t>
            </a:r>
            <a:r>
              <a:rPr lang="sr-Cyrl-RS" sz="1000" u="sng" dirty="0" smtClean="0">
                <a:solidFill>
                  <a:srgbClr val="FF0000"/>
                </a:solidFill>
              </a:rPr>
              <a:t>Кенеди бескрајне кукице</a:t>
            </a:r>
            <a:r>
              <a:rPr lang="sr-Cyrl-RS" sz="1000" dirty="0" smtClean="0"/>
              <a:t>, је статички ефикасно, али може да смета језику</a:t>
            </a:r>
            <a:endParaRPr lang="en-GB" sz="1000" dirty="0"/>
          </a:p>
        </p:txBody>
      </p:sp>
      <p:sp>
        <p:nvSpPr>
          <p:cNvPr id="18" name="TextBox 17"/>
          <p:cNvSpPr txBox="1"/>
          <p:nvPr/>
        </p:nvSpPr>
        <p:spPr>
          <a:xfrm>
            <a:off x="2003898" y="5746267"/>
            <a:ext cx="5603132" cy="954107"/>
          </a:xfrm>
          <a:prstGeom prst="rect">
            <a:avLst/>
          </a:prstGeom>
          <a:solidFill>
            <a:schemeClr val="tx2">
              <a:lumMod val="20000"/>
              <a:lumOff val="80000"/>
            </a:schemeClr>
          </a:solidFill>
          <a:ln w="19050">
            <a:solidFill>
              <a:schemeClr val="accent1"/>
            </a:solidFill>
          </a:ln>
        </p:spPr>
        <p:txBody>
          <a:bodyPr wrap="square" rtlCol="0">
            <a:spAutoFit/>
          </a:bodyPr>
          <a:lstStyle/>
          <a:p>
            <a:r>
              <a:rPr lang="sr-Cyrl-RS" sz="1400" b="1" u="sng" dirty="0" smtClean="0"/>
              <a:t>Ради што боље стабилизације слободних седала ПСП неопходно је:</a:t>
            </a:r>
          </a:p>
          <a:p>
            <a:pPr marL="171450" indent="-171450">
              <a:buFont typeface="Wingdings" panose="05000000000000000000" pitchFamily="2" charset="2"/>
              <a:buChar char="§"/>
            </a:pPr>
            <a:r>
              <a:rPr lang="sr-Cyrl-RS" sz="1400" dirty="0" smtClean="0"/>
              <a:t>Поставити оклузалне наслоне и мез. и дис. на оба преостала зуба</a:t>
            </a:r>
          </a:p>
          <a:p>
            <a:pPr marL="171450" indent="-171450">
              <a:buFont typeface="Wingdings" panose="05000000000000000000" pitchFamily="2" charset="2"/>
              <a:buChar char="§"/>
            </a:pPr>
            <a:r>
              <a:rPr lang="sr-Cyrl-RS" sz="1400" dirty="0" smtClean="0"/>
              <a:t>Узети компресиони отисак безубих седала</a:t>
            </a:r>
          </a:p>
          <a:p>
            <a:pPr marL="171450" indent="-171450">
              <a:buFont typeface="Wingdings" panose="05000000000000000000" pitchFamily="2" charset="2"/>
              <a:buChar char="§"/>
            </a:pPr>
            <a:r>
              <a:rPr lang="sr-Cyrl-RS" sz="1400" dirty="0" smtClean="0"/>
              <a:t>Индиковати двоструке круне (када биолошки услови дозвољавају)</a:t>
            </a:r>
            <a:endParaRPr lang="en-GB" sz="1400" dirty="0"/>
          </a:p>
        </p:txBody>
      </p:sp>
    </p:spTree>
  </p:cSld>
  <p:clrMapOvr>
    <a:masterClrMapping/>
  </p:clrMapOvr>
  <mc:AlternateContent xmlns:mc="http://schemas.openxmlformats.org/markup-compatibility/2006" xmlns:p14="http://schemas.microsoft.com/office/powerpoint/2010/main">
    <mc:Choice Requires="p14">
      <p:transition spd="slow" p14:dur="2000" advTm="119437"/>
    </mc:Choice>
    <mc:Fallback xmlns="">
      <p:transition spd="slow" advTm="119437"/>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TextBox 2"/>
          <p:cNvSpPr txBox="1">
            <a:spLocks noChangeArrowheads="1"/>
          </p:cNvSpPr>
          <p:nvPr/>
        </p:nvSpPr>
        <p:spPr bwMode="auto">
          <a:xfrm>
            <a:off x="2395536" y="2423827"/>
            <a:ext cx="29766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r>
              <a:rPr lang="sr-Cyrl-CS" b="1" u="sng" dirty="0">
                <a:solidFill>
                  <a:srgbClr val="FF0000"/>
                </a:solidFill>
              </a:rPr>
              <a:t>Тачкасто</a:t>
            </a:r>
            <a:r>
              <a:rPr lang="en-US" b="1" u="sng" dirty="0">
                <a:solidFill>
                  <a:srgbClr val="FF0000"/>
                </a:solidFill>
              </a:rPr>
              <a:t> </a:t>
            </a:r>
            <a:r>
              <a:rPr lang="sr-Cyrl-CS" b="1" u="sng" dirty="0">
                <a:solidFill>
                  <a:srgbClr val="FF0000"/>
                </a:solidFill>
              </a:rPr>
              <a:t>ослањање</a:t>
            </a:r>
            <a:endParaRPr lang="en-US" b="1" u="sng" dirty="0">
              <a:solidFill>
                <a:srgbClr val="FF0000"/>
              </a:solidFill>
            </a:endParaRPr>
          </a:p>
        </p:txBody>
      </p:sp>
      <p:sp>
        <p:nvSpPr>
          <p:cNvPr id="8" name="TextBox 2"/>
          <p:cNvSpPr txBox="1">
            <a:spLocks noChangeArrowheads="1"/>
          </p:cNvSpPr>
          <p:nvPr/>
        </p:nvSpPr>
        <p:spPr bwMode="auto">
          <a:xfrm>
            <a:off x="233465" y="1833488"/>
            <a:ext cx="3481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b="1" dirty="0">
                <a:solidFill>
                  <a:srgbClr val="C00000"/>
                </a:solidFill>
              </a:rPr>
              <a:t>Стабилизација</a:t>
            </a:r>
            <a:r>
              <a:rPr lang="en-US" b="1" dirty="0">
                <a:solidFill>
                  <a:srgbClr val="C00000"/>
                </a:solidFill>
              </a:rPr>
              <a:t> </a:t>
            </a:r>
            <a:r>
              <a:rPr lang="sr-Cyrl-CS" b="1" dirty="0">
                <a:solidFill>
                  <a:srgbClr val="C00000"/>
                </a:solidFill>
              </a:rPr>
              <a:t>ПСП</a:t>
            </a:r>
            <a:endParaRPr lang="en-US" b="1" dirty="0">
              <a:solidFill>
                <a:srgbClr val="C00000"/>
              </a:solidFill>
            </a:endParaRPr>
          </a:p>
        </p:txBody>
      </p:sp>
      <p:sp>
        <p:nvSpPr>
          <p:cNvPr id="9" name="Title 1"/>
          <p:cNvSpPr txBox="1">
            <a:spLocks/>
          </p:cNvSpPr>
          <p:nvPr/>
        </p:nvSpPr>
        <p:spPr>
          <a:xfrm>
            <a:off x="233465" y="1144068"/>
            <a:ext cx="8910535" cy="498599"/>
          </a:xfrm>
          <a:prstGeom prst="rect">
            <a:avLst/>
          </a:prstGeom>
        </p:spPr>
        <p:txBody>
          <a:bodyPr>
            <a:normAutofit/>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a:lstStyle>
          <a:p>
            <a:r>
              <a:rPr kumimoji="0" lang="sr-Cyrl-RS" sz="2400" dirty="0" smtClean="0">
                <a:latin typeface="Times New Roman" panose="02020603050405020304" pitchFamily="18" charset="0"/>
                <a:cs typeface="Times New Roman" panose="02020603050405020304" pitchFamily="18" charset="0"/>
              </a:rPr>
              <a:t>Улога броја и локализације ослонаца ПСП у њеној стабилизацији</a:t>
            </a:r>
            <a:endParaRPr kumimoji="0" lang="en-US" sz="2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0" y="36973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1" name="Straight Connector 10"/>
          <p:cNvCxnSpPr/>
          <p:nvPr/>
        </p:nvCxnSpPr>
        <p:spPr>
          <a:xfrm>
            <a:off x="525295" y="89295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2"/>
          <a:stretch>
            <a:fillRect/>
          </a:stretch>
        </p:blipFill>
        <p:spPr>
          <a:xfrm>
            <a:off x="5642043" y="3402875"/>
            <a:ext cx="3501957" cy="2773687"/>
          </a:xfrm>
          <a:prstGeom prst="rect">
            <a:avLst/>
          </a:prstGeom>
        </p:spPr>
      </p:pic>
      <p:sp>
        <p:nvSpPr>
          <p:cNvPr id="24" name="TextBox 23"/>
          <p:cNvSpPr txBox="1"/>
          <p:nvPr/>
        </p:nvSpPr>
        <p:spPr>
          <a:xfrm>
            <a:off x="57253" y="3246060"/>
            <a:ext cx="5506967" cy="707886"/>
          </a:xfrm>
          <a:prstGeom prst="rect">
            <a:avLst/>
          </a:prstGeom>
          <a:solidFill>
            <a:schemeClr val="tx2">
              <a:lumMod val="20000"/>
              <a:lumOff val="80000"/>
            </a:schemeClr>
          </a:solidFill>
          <a:ln>
            <a:solidFill>
              <a:schemeClr val="accent1"/>
            </a:solidFill>
          </a:ln>
        </p:spPr>
        <p:txBody>
          <a:bodyPr wrap="square" rtlCol="0">
            <a:spAutoFit/>
          </a:bodyPr>
          <a:lstStyle/>
          <a:p>
            <a:r>
              <a:rPr lang="sr-Cyrl-RS" sz="2000" dirty="0" smtClean="0"/>
              <a:t>Када у вилици остану 1 или 2 зуба један до другог, а безуба поља леже на обе стране вилице</a:t>
            </a:r>
            <a:endParaRPr lang="en-GB" sz="2000" dirty="0"/>
          </a:p>
        </p:txBody>
      </p:sp>
      <p:sp>
        <p:nvSpPr>
          <p:cNvPr id="25" name="TextBox 24"/>
          <p:cNvSpPr txBox="1"/>
          <p:nvPr/>
        </p:nvSpPr>
        <p:spPr>
          <a:xfrm>
            <a:off x="872956" y="4545346"/>
            <a:ext cx="4421423" cy="1631216"/>
          </a:xfrm>
          <a:prstGeom prst="rect">
            <a:avLst/>
          </a:prstGeom>
          <a:solidFill>
            <a:srgbClr val="FFC000"/>
          </a:solidFill>
          <a:ln>
            <a:solidFill>
              <a:schemeClr val="tx1"/>
            </a:solidFill>
          </a:ln>
        </p:spPr>
        <p:txBody>
          <a:bodyPr wrap="square" rtlCol="0">
            <a:spAutoFit/>
          </a:bodyPr>
          <a:lstStyle/>
          <a:p>
            <a:r>
              <a:rPr lang="sr-Cyrl-RS" sz="2000" dirty="0" smtClean="0"/>
              <a:t>Ради спречавања ротационих покрета протезе, предност се даје гингивалном оптерећењу протезе. Преостали зуб се може искористити за двоструку круну или интеркоронарни атечмен!</a:t>
            </a:r>
            <a:endParaRPr lang="en-GB" sz="2000" dirty="0"/>
          </a:p>
        </p:txBody>
      </p:sp>
      <p:pic>
        <p:nvPicPr>
          <p:cNvPr id="35842" name="Picture 2" descr="Pendulum Wave Animation | Mr Honne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32050" y="1698733"/>
            <a:ext cx="2207438" cy="17041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63159"/>
    </mc:Choice>
    <mc:Fallback xmlns="">
      <p:transition spd="slow" advTm="63159"/>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369739"/>
            <a:ext cx="9144000" cy="523220"/>
          </a:xfrm>
          <a:prstGeom prst="rect">
            <a:avLst/>
          </a:prstGeom>
          <a:solidFill>
            <a:schemeClr val="bg1"/>
          </a:solidFill>
        </p:spPr>
        <p:txBody>
          <a:bodyPr>
            <a:spAutoFit/>
          </a:bodyPr>
          <a:lstStyle/>
          <a:p>
            <a:pPr algn="ctr">
              <a:defRPr/>
            </a:pPr>
            <a:r>
              <a:rPr lang="sr-Latn-RS" sz="2800" b="1" dirty="0" smtClean="0">
                <a:solidFill>
                  <a:schemeClr val="tx2"/>
                </a:solidFill>
              </a:rPr>
              <a:t> </a:t>
            </a:r>
            <a:r>
              <a:rPr lang="sr-Cyrl-RS" sz="2800" b="1" dirty="0" smtClean="0">
                <a:solidFill>
                  <a:schemeClr val="tx2"/>
                </a:solidFill>
              </a:rPr>
              <a:t>Принципи </a:t>
            </a:r>
            <a:r>
              <a:rPr lang="sr-Cyrl-CS" sz="2800" b="1" dirty="0" smtClean="0">
                <a:cs typeface="Times New Roman" pitchFamily="18" charset="0"/>
              </a:rPr>
              <a:t>планирања</a:t>
            </a:r>
            <a:r>
              <a:rPr lang="sr-Latn-RS" sz="2800" b="1" dirty="0" smtClean="0">
                <a:cs typeface="Times New Roman" pitchFamily="18" charset="0"/>
              </a:rPr>
              <a:t> </a:t>
            </a:r>
            <a:r>
              <a:rPr lang="sr-Cyrl-CS" sz="2800" b="1" dirty="0" smtClean="0">
                <a:cs typeface="Times New Roman" pitchFamily="18" charset="0"/>
              </a:rPr>
              <a:t>ПСП</a:t>
            </a:r>
            <a:endParaRPr lang="en-US" sz="2800" b="1" dirty="0">
              <a:solidFill>
                <a:schemeClr val="tx2"/>
              </a:solidFill>
            </a:endParaRPr>
          </a:p>
        </p:txBody>
      </p:sp>
      <p:cxnSp>
        <p:nvCxnSpPr>
          <p:cNvPr id="6" name="Straight Connector 5"/>
          <p:cNvCxnSpPr/>
          <p:nvPr/>
        </p:nvCxnSpPr>
        <p:spPr>
          <a:xfrm>
            <a:off x="525295" y="89295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7" name="Diagram 6"/>
          <p:cNvGraphicFramePr/>
          <p:nvPr>
            <p:extLst>
              <p:ext uri="{D42A27DB-BD31-4B8C-83A1-F6EECF244321}">
                <p14:modId xmlns:p14="http://schemas.microsoft.com/office/powerpoint/2010/main" val="378425484"/>
              </p:ext>
            </p:extLst>
          </p:nvPr>
        </p:nvGraphicFramePr>
        <p:xfrm>
          <a:off x="637162" y="1342417"/>
          <a:ext cx="7869675" cy="4970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Striped Right Arrow 8"/>
          <p:cNvSpPr/>
          <p:nvPr/>
        </p:nvSpPr>
        <p:spPr>
          <a:xfrm rot="16200000">
            <a:off x="6269479" y="3545730"/>
            <a:ext cx="4970834" cy="564207"/>
          </a:xfrm>
          <a:prstGeom prst="stripedRightArrow">
            <a:avLst/>
          </a:prstGeom>
          <a:solidFill>
            <a:schemeClr val="bg1">
              <a:lumMod val="85000"/>
            </a:schemeClr>
          </a:solidFill>
          <a:ln w="1905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052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26"/>
          <p:cNvGraphicFramePr>
            <a:graphicFrameLocks noGrp="1"/>
          </p:cNvGraphicFramePr>
          <p:nvPr/>
        </p:nvGraphicFramePr>
        <p:xfrm>
          <a:off x="1065213" y="1985963"/>
          <a:ext cx="7697787" cy="1951038"/>
        </p:xfrm>
        <a:graphic>
          <a:graphicData uri="http://schemas.openxmlformats.org/drawingml/2006/table">
            <a:tbl>
              <a:tblPr/>
              <a:tblGrid>
                <a:gridCol w="2015189">
                  <a:extLst>
                    <a:ext uri="{9D8B030D-6E8A-4147-A177-3AD203B41FA5}">
                      <a16:colId xmlns:a16="http://schemas.microsoft.com/office/drawing/2014/main" val="20000"/>
                    </a:ext>
                  </a:extLst>
                </a:gridCol>
                <a:gridCol w="5682598">
                  <a:extLst>
                    <a:ext uri="{9D8B030D-6E8A-4147-A177-3AD203B41FA5}">
                      <a16:colId xmlns:a16="http://schemas.microsoft.com/office/drawing/2014/main" val="20001"/>
                    </a:ext>
                  </a:extLst>
                </a:gridCol>
              </a:tblGrid>
              <a:tr h="51824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1. Пренос оклузалних и других сила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Елементи за пренос притиска на мезијалном крају. Дистално седло се завршава обухватајући туберкулум мандибуле и тубер максиле</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4" marR="91444"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2. Мала спојница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Резилијента</a:t>
                      </a:r>
                      <a:r>
                        <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rPr>
                        <a:t> </a:t>
                      </a:r>
                    </a:p>
                  </a:txBody>
                  <a:tcPr marL="91444" marR="91444"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3. Ретенциони елементи</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Имају две функције: да ретинирају и стабилизују протезу</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4" marR="91444"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4. Протезно седло</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Екстендирано</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4" marR="91444"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51824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5. Велика спојница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Крута, симетрична и управна на сагиталну медијалну линију и удаљена од слободне гингиве</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4" marR="91444"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bl>
          </a:graphicData>
        </a:graphic>
      </p:graphicFrame>
      <p:graphicFrame>
        <p:nvGraphicFramePr>
          <p:cNvPr id="7" name="Group 2"/>
          <p:cNvGraphicFramePr>
            <a:graphicFrameLocks noGrp="1"/>
          </p:cNvGraphicFramePr>
          <p:nvPr/>
        </p:nvGraphicFramePr>
        <p:xfrm>
          <a:off x="1065213" y="4252913"/>
          <a:ext cx="7697787" cy="1951038"/>
        </p:xfrm>
        <a:graphic>
          <a:graphicData uri="http://schemas.openxmlformats.org/drawingml/2006/table">
            <a:tbl>
              <a:tblPr/>
              <a:tblGrid>
                <a:gridCol w="2024765">
                  <a:extLst>
                    <a:ext uri="{9D8B030D-6E8A-4147-A177-3AD203B41FA5}">
                      <a16:colId xmlns:a16="http://schemas.microsoft.com/office/drawing/2014/main" val="20000"/>
                    </a:ext>
                  </a:extLst>
                </a:gridCol>
                <a:gridCol w="5673022">
                  <a:extLst>
                    <a:ext uri="{9D8B030D-6E8A-4147-A177-3AD203B41FA5}">
                      <a16:colId xmlns:a16="http://schemas.microsoft.com/office/drawing/2014/main" val="20001"/>
                    </a:ext>
                  </a:extLst>
                </a:gridCol>
              </a:tblGrid>
              <a:tr h="51824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1. Пренос оклузалних и других сила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defRPr/>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Елементи за пренос притиска на мезијалном и дисталном крају, непосредно уз седло</a:t>
                      </a:r>
                      <a:endParaRPr kumimoji="0" lang="sr-Latn-CS" sz="1400" b="0" i="0" u="none" strike="noStrike" cap="none" normalizeH="0" baseline="0" dirty="0" smtClean="0">
                        <a:ln>
                          <a:noFill/>
                        </a:ln>
                        <a:solidFill>
                          <a:srgbClr val="002060"/>
                        </a:solidFill>
                        <a:effectLst/>
                        <a:latin typeface="Tahoma" charset="0"/>
                      </a:endParaRPr>
                    </a:p>
                  </a:txBody>
                  <a:tcPr marL="91441" marR="91441"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2. Мала спојница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Нерезилијента</a:t>
                      </a:r>
                      <a:r>
                        <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rPr>
                        <a:t> </a:t>
                      </a:r>
                    </a:p>
                  </a:txBody>
                  <a:tcPr marL="91441" marR="91441"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3. Ретенциони елементи</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Имају једну функције: да ретинирају протезу</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1" marR="91441"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048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4. Протезно седло</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Редуковано</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1" marR="91441"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518244">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C00000"/>
                          </a:solidFill>
                          <a:effectLst/>
                          <a:latin typeface="Times New Roman" pitchFamily="18" charset="0"/>
                          <a:cs typeface="Times New Roman" pitchFamily="18" charset="0"/>
                        </a:rPr>
                        <a:t>5. Велика спојница</a:t>
                      </a:r>
                      <a:endParaRPr kumimoji="0" lang="sr-Latn-CS" sz="1400" b="0" i="0" u="none" strike="noStrike" cap="none" normalizeH="0" baseline="0" dirty="0" smtClean="0">
                        <a:ln>
                          <a:noFill/>
                        </a:ln>
                        <a:solidFill>
                          <a:srgbClr val="C00000"/>
                        </a:solidFill>
                        <a:effectLst/>
                        <a:latin typeface="Times New Roman" pitchFamily="18" charset="0"/>
                        <a:cs typeface="Times New Roman" pitchFamily="18" charset="0"/>
                      </a:endParaRPr>
                    </a:p>
                  </a:txBody>
                  <a:tcPr marL="91444" marR="91444"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sr-Cyrl-RS" sz="1400" b="0" i="0" u="none" strike="noStrike" cap="none" normalizeH="0" baseline="0" dirty="0" smtClean="0">
                          <a:ln>
                            <a:noFill/>
                          </a:ln>
                          <a:solidFill>
                            <a:srgbClr val="002060"/>
                          </a:solidFill>
                          <a:effectLst/>
                          <a:latin typeface="Times New Roman" pitchFamily="18" charset="0"/>
                          <a:cs typeface="Times New Roman" pitchFamily="18" charset="0"/>
                        </a:rPr>
                        <a:t>Крута, симетрична и управна на сагиталну медијалну линију и удаљена од слободне гингиве</a:t>
                      </a:r>
                      <a:endParaRPr kumimoji="0" lang="sr-Latn-CS" sz="1400" b="0" i="0" u="none" strike="noStrike" cap="none" normalizeH="0" baseline="0" dirty="0" smtClean="0">
                        <a:ln>
                          <a:noFill/>
                        </a:ln>
                        <a:solidFill>
                          <a:srgbClr val="002060"/>
                        </a:solidFill>
                        <a:effectLst/>
                        <a:latin typeface="Times New Roman" pitchFamily="18" charset="0"/>
                        <a:cs typeface="Times New Roman" pitchFamily="18" charset="0"/>
                      </a:endParaRPr>
                    </a:p>
                  </a:txBody>
                  <a:tcPr marL="91441" marR="91441"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4"/>
                  </a:ext>
                </a:extLst>
              </a:tr>
            </a:tbl>
          </a:graphicData>
        </a:graphic>
      </p:graphicFrame>
      <p:sp>
        <p:nvSpPr>
          <p:cNvPr id="29740" name="TextBox 7"/>
          <p:cNvSpPr txBox="1">
            <a:spLocks noChangeArrowheads="1"/>
          </p:cNvSpPr>
          <p:nvPr/>
        </p:nvSpPr>
        <p:spPr bwMode="auto">
          <a:xfrm rot="-5400000">
            <a:off x="-461963" y="2768601"/>
            <a:ext cx="23479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2200" b="1" dirty="0">
                <a:solidFill>
                  <a:srgbClr val="002060"/>
                </a:solidFill>
              </a:rPr>
              <a:t>Слободно</a:t>
            </a:r>
            <a:r>
              <a:rPr lang="en-US" sz="2200" b="1" dirty="0">
                <a:solidFill>
                  <a:srgbClr val="002060"/>
                </a:solidFill>
              </a:rPr>
              <a:t> </a:t>
            </a:r>
            <a:r>
              <a:rPr lang="sr-Cyrl-CS" sz="2200" b="1" dirty="0">
                <a:solidFill>
                  <a:srgbClr val="002060"/>
                </a:solidFill>
              </a:rPr>
              <a:t>седло</a:t>
            </a:r>
            <a:endParaRPr lang="en-US" sz="2200" b="1" dirty="0">
              <a:solidFill>
                <a:srgbClr val="002060"/>
              </a:solidFill>
            </a:endParaRPr>
          </a:p>
        </p:txBody>
      </p:sp>
      <p:sp>
        <p:nvSpPr>
          <p:cNvPr id="29741" name="TextBox 8"/>
          <p:cNvSpPr txBox="1">
            <a:spLocks noChangeArrowheads="1"/>
          </p:cNvSpPr>
          <p:nvPr/>
        </p:nvSpPr>
        <p:spPr bwMode="auto">
          <a:xfrm rot="-5400000">
            <a:off x="-463550" y="5029200"/>
            <a:ext cx="23479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ctr"/>
            <a:r>
              <a:rPr lang="sr-Cyrl-CS" sz="2200" b="1" dirty="0">
                <a:solidFill>
                  <a:srgbClr val="002060"/>
                </a:solidFill>
              </a:rPr>
              <a:t>Уметнуто</a:t>
            </a:r>
            <a:r>
              <a:rPr lang="en-US" sz="2200" b="1" dirty="0">
                <a:solidFill>
                  <a:srgbClr val="002060"/>
                </a:solidFill>
              </a:rPr>
              <a:t> </a:t>
            </a:r>
            <a:r>
              <a:rPr lang="sr-Cyrl-CS" sz="2200" b="1" dirty="0">
                <a:solidFill>
                  <a:srgbClr val="002060"/>
                </a:solidFill>
              </a:rPr>
              <a:t>седло</a:t>
            </a:r>
            <a:endParaRPr lang="en-US" sz="2200" b="1" dirty="0">
              <a:solidFill>
                <a:srgbClr val="002060"/>
              </a:solidFill>
            </a:endParaRPr>
          </a:p>
        </p:txBody>
      </p:sp>
      <p:sp>
        <p:nvSpPr>
          <p:cNvPr id="10" name="TextBox 9"/>
          <p:cNvSpPr txBox="1"/>
          <p:nvPr/>
        </p:nvSpPr>
        <p:spPr>
          <a:xfrm>
            <a:off x="685800" y="914400"/>
            <a:ext cx="7924800" cy="523220"/>
          </a:xfrm>
          <a:prstGeom prst="rect">
            <a:avLst/>
          </a:prstGeom>
          <a:noFill/>
        </p:spPr>
        <p:txBody>
          <a:bodyPr wrap="square" rtlCol="0">
            <a:spAutoFit/>
          </a:bodyPr>
          <a:lstStyle/>
          <a:p>
            <a:pPr>
              <a:buFont typeface="Wingdings" pitchFamily="2" charset="2"/>
              <a:buChar char="Ø"/>
            </a:pPr>
            <a:r>
              <a:rPr lang="sr-Cyrl-RS" sz="1400" dirty="0" smtClean="0">
                <a:latin typeface="Times New Roman" pitchFamily="18" charset="0"/>
                <a:cs typeface="Times New Roman" pitchFamily="18" charset="0"/>
              </a:rPr>
              <a:t> Дизајн металног скелета прцијалне протезе црта се на моделу за студије. </a:t>
            </a:r>
          </a:p>
          <a:p>
            <a:pPr>
              <a:buFont typeface="Wingdings" pitchFamily="2" charset="2"/>
              <a:buChar char="Ø"/>
            </a:pPr>
            <a:r>
              <a:rPr lang="sr-Cyrl-RS" sz="1400" dirty="0" smtClean="0">
                <a:latin typeface="Times New Roman" pitchFamily="18" charset="0"/>
                <a:cs typeface="Times New Roman" pitchFamily="18" charset="0"/>
              </a:rPr>
              <a:t> Фазе планирања проистичу једна из друге и надовезују се. </a:t>
            </a:r>
          </a:p>
        </p:txBody>
      </p:sp>
      <p:sp>
        <p:nvSpPr>
          <p:cNvPr id="12" name="TextBox 11"/>
          <p:cNvSpPr txBox="1"/>
          <p:nvPr/>
        </p:nvSpPr>
        <p:spPr>
          <a:xfrm>
            <a:off x="2438400" y="1600200"/>
            <a:ext cx="4343400" cy="307777"/>
          </a:xfrm>
          <a:prstGeom prst="rect">
            <a:avLst/>
          </a:prstGeom>
          <a:noFill/>
        </p:spPr>
        <p:txBody>
          <a:bodyPr wrap="square" rtlCol="0">
            <a:spAutoFit/>
          </a:bodyPr>
          <a:lstStyle/>
          <a:p>
            <a:r>
              <a:rPr lang="sr-Cyrl-RS" sz="1400" dirty="0" smtClean="0">
                <a:latin typeface="Times New Roman" pitchFamily="18" charset="0"/>
                <a:cs typeface="Times New Roman" pitchFamily="18" charset="0"/>
              </a:rPr>
              <a:t>Разлике у планирању између два основна типа ПСП</a:t>
            </a:r>
          </a:p>
        </p:txBody>
      </p:sp>
      <p:sp>
        <p:nvSpPr>
          <p:cNvPr id="9" name="TextBox 8"/>
          <p:cNvSpPr txBox="1"/>
          <p:nvPr/>
        </p:nvSpPr>
        <p:spPr>
          <a:xfrm>
            <a:off x="0" y="104447"/>
            <a:ext cx="9144000" cy="523220"/>
          </a:xfrm>
          <a:prstGeom prst="rect">
            <a:avLst/>
          </a:prstGeom>
          <a:solidFill>
            <a:schemeClr val="bg1"/>
          </a:solidFill>
        </p:spPr>
        <p:txBody>
          <a:bodyPr>
            <a:spAutoFit/>
          </a:bodyPr>
          <a:lstStyle/>
          <a:p>
            <a:pPr algn="ctr">
              <a:defRPr/>
            </a:pPr>
            <a:r>
              <a:rPr lang="sr-Latn-RS" sz="2800" b="1" dirty="0" smtClean="0">
                <a:solidFill>
                  <a:schemeClr val="tx2"/>
                </a:solidFill>
              </a:rPr>
              <a:t> </a:t>
            </a:r>
            <a:r>
              <a:rPr lang="sr-Cyrl-RS" sz="2800" b="1" dirty="0" smtClean="0">
                <a:solidFill>
                  <a:schemeClr val="tx2"/>
                </a:solidFill>
              </a:rPr>
              <a:t>Принципи </a:t>
            </a:r>
            <a:r>
              <a:rPr lang="sr-Cyrl-CS" sz="2800" b="1" dirty="0" smtClean="0">
                <a:cs typeface="Times New Roman" pitchFamily="18" charset="0"/>
              </a:rPr>
              <a:t>планирања</a:t>
            </a:r>
            <a:r>
              <a:rPr lang="sr-Latn-RS" sz="2800" b="1" dirty="0" smtClean="0">
                <a:cs typeface="Times New Roman" pitchFamily="18" charset="0"/>
              </a:rPr>
              <a:t> </a:t>
            </a:r>
            <a:r>
              <a:rPr lang="sr-Cyrl-CS" sz="2800" b="1" dirty="0" smtClean="0">
                <a:cs typeface="Times New Roman" pitchFamily="18" charset="0"/>
              </a:rPr>
              <a:t>ПСП</a:t>
            </a:r>
            <a:endParaRPr lang="en-US" sz="2800" b="1" dirty="0">
              <a:solidFill>
                <a:schemeClr val="tx2"/>
              </a:solidFill>
            </a:endParaRPr>
          </a:p>
        </p:txBody>
      </p:sp>
      <p:cxnSp>
        <p:nvCxnSpPr>
          <p:cNvPr id="13" name="Straight Connector 12"/>
          <p:cNvCxnSpPr/>
          <p:nvPr/>
        </p:nvCxnSpPr>
        <p:spPr>
          <a:xfrm>
            <a:off x="495300" y="693614"/>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8" descr="Animography - Benton Sans Bold - Exclamation Mark"/>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1339" y="330698"/>
            <a:ext cx="1544841" cy="1158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021986"/>
      </p:ext>
    </p:extLst>
  </p:cSld>
  <p:clrMapOvr>
    <a:masterClrMapping/>
  </p:clrMapOvr>
  <mc:AlternateContent xmlns:mc="http://schemas.openxmlformats.org/markup-compatibility/2006" xmlns:p14="http://schemas.microsoft.com/office/powerpoint/2010/main">
    <mc:Choice Requires="p14">
      <p:transition spd="slow" p14:dur="2000" advTm="107417"/>
    </mc:Choice>
    <mc:Fallback xmlns="">
      <p:transition spd="slow" advTm="107417"/>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332048"/>
            <a:ext cx="8229600" cy="4389437"/>
          </a:xfrm>
        </p:spPr>
        <p:txBody>
          <a:bodyPr/>
          <a:lstStyle/>
          <a:p>
            <a:r>
              <a:rPr lang="sr-Cyrl-RS" dirty="0" smtClean="0">
                <a:latin typeface="Times New Roman" panose="02020603050405020304" pitchFamily="18" charset="0"/>
                <a:cs typeface="Times New Roman" panose="02020603050405020304" pitchFamily="18" charset="0"/>
              </a:rPr>
              <a:t>Естетски захтеви</a:t>
            </a:r>
          </a:p>
          <a:p>
            <a:endParaRPr lang="sr-Cyrl-RS" dirty="0" smtClean="0">
              <a:latin typeface="Times New Roman" panose="02020603050405020304" pitchFamily="18" charset="0"/>
              <a:cs typeface="Times New Roman" panose="02020603050405020304" pitchFamily="18" charset="0"/>
            </a:endParaRPr>
          </a:p>
          <a:p>
            <a:r>
              <a:rPr lang="sr-Cyrl-RS" dirty="0" smtClean="0">
                <a:latin typeface="Times New Roman" panose="02020603050405020304" pitchFamily="18" charset="0"/>
                <a:cs typeface="Times New Roman" panose="02020603050405020304" pitchFamily="18" charset="0"/>
              </a:rPr>
              <a:t>Профилактички захтеви</a:t>
            </a:r>
          </a:p>
          <a:p>
            <a:pPr lvl="1"/>
            <a:r>
              <a:rPr lang="sr-Cyrl-RS" dirty="0" smtClean="0">
                <a:latin typeface="Times New Roman" panose="02020603050405020304" pitchFamily="18" charset="0"/>
                <a:cs typeface="Times New Roman" panose="02020603050405020304" pitchFamily="18" charset="0"/>
              </a:rPr>
              <a:t>Одређивање најповољнијег правца уношења ПСП</a:t>
            </a:r>
          </a:p>
          <a:p>
            <a:pPr lvl="1"/>
            <a:r>
              <a:rPr lang="sr-Cyrl-RS" dirty="0" smtClean="0">
                <a:latin typeface="Times New Roman" panose="02020603050405020304" pitchFamily="18" charset="0"/>
                <a:cs typeface="Times New Roman" panose="02020603050405020304" pitchFamily="18" charset="0"/>
              </a:rPr>
              <a:t>Правилан избор типа везе ретенционог зуба и базе протезе</a:t>
            </a:r>
          </a:p>
          <a:p>
            <a:pPr lvl="1"/>
            <a:r>
              <a:rPr lang="sr-Cyrl-RS" dirty="0" smtClean="0">
                <a:latin typeface="Times New Roman" panose="02020603050405020304" pitchFamily="18" charset="0"/>
                <a:cs typeface="Times New Roman" panose="02020603050405020304" pitchFamily="18" charset="0"/>
              </a:rPr>
              <a:t>Правилан избор, локализација и планирање елемената ретенције, стабилизације и преноса притиска</a:t>
            </a:r>
          </a:p>
          <a:p>
            <a:pPr lvl="1"/>
            <a:r>
              <a:rPr lang="sr-Cyrl-RS" dirty="0" smtClean="0">
                <a:latin typeface="Times New Roman" panose="02020603050405020304" pitchFamily="18" charset="0"/>
                <a:cs typeface="Times New Roman" panose="02020603050405020304" pitchFamily="18" charset="0"/>
              </a:rPr>
              <a:t>Избегавање ретентивних форми металног скелета за акумулацију денталног плака</a:t>
            </a:r>
            <a:endParaRPr lang="en-US"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369739"/>
            <a:ext cx="9144000" cy="523220"/>
          </a:xfrm>
          <a:prstGeom prst="rect">
            <a:avLst/>
          </a:prstGeom>
          <a:solidFill>
            <a:schemeClr val="bg1"/>
          </a:solidFill>
        </p:spPr>
        <p:txBody>
          <a:bodyPr>
            <a:spAutoFit/>
          </a:bodyPr>
          <a:lstStyle/>
          <a:p>
            <a:pPr algn="ctr">
              <a:defRPr/>
            </a:pPr>
            <a:r>
              <a:rPr lang="sr-Latn-RS" sz="2800" b="1" dirty="0" smtClean="0">
                <a:solidFill>
                  <a:schemeClr val="tx2"/>
                </a:solidFill>
              </a:rPr>
              <a:t> </a:t>
            </a:r>
            <a:r>
              <a:rPr lang="sr-Cyrl-RS" sz="2800" b="1" dirty="0" smtClean="0">
                <a:solidFill>
                  <a:schemeClr val="tx2"/>
                </a:solidFill>
              </a:rPr>
              <a:t>Принципи </a:t>
            </a:r>
            <a:r>
              <a:rPr lang="sr-Cyrl-CS" sz="2800" b="1" dirty="0" smtClean="0">
                <a:cs typeface="Times New Roman" pitchFamily="18" charset="0"/>
              </a:rPr>
              <a:t>планирања</a:t>
            </a:r>
            <a:r>
              <a:rPr lang="sr-Latn-RS" sz="2800" b="1" dirty="0" smtClean="0">
                <a:cs typeface="Times New Roman" pitchFamily="18" charset="0"/>
              </a:rPr>
              <a:t> </a:t>
            </a:r>
            <a:r>
              <a:rPr lang="sr-Cyrl-CS" sz="2800" b="1" dirty="0" smtClean="0">
                <a:cs typeface="Times New Roman" pitchFamily="18" charset="0"/>
              </a:rPr>
              <a:t>ПСП</a:t>
            </a:r>
            <a:endParaRPr lang="en-US" sz="2800" b="1" dirty="0">
              <a:solidFill>
                <a:schemeClr val="tx2"/>
              </a:solidFill>
            </a:endParaRPr>
          </a:p>
        </p:txBody>
      </p:sp>
      <p:cxnSp>
        <p:nvCxnSpPr>
          <p:cNvPr id="6" name="Straight Connector 5"/>
          <p:cNvCxnSpPr/>
          <p:nvPr/>
        </p:nvCxnSpPr>
        <p:spPr>
          <a:xfrm>
            <a:off x="525295" y="89295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50480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0"/>
          <p:cNvSpPr>
            <a:spLocks noChangeArrowheads="1"/>
          </p:cNvSpPr>
          <p:nvPr/>
        </p:nvSpPr>
        <p:spPr bwMode="auto">
          <a:xfrm>
            <a:off x="524348" y="1365960"/>
            <a:ext cx="76247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marL="342900" indent="-342900">
              <a:buFont typeface="Wingdings" panose="05000000000000000000" pitchFamily="2" charset="2"/>
              <a:buChar char="q"/>
            </a:pPr>
            <a:r>
              <a:rPr lang="sr-Cyrl-CS" b="1" dirty="0"/>
              <a:t>Механика</a:t>
            </a:r>
            <a:r>
              <a:rPr lang="en-GB" dirty="0"/>
              <a:t> </a:t>
            </a:r>
            <a:r>
              <a:rPr lang="sr-Cyrl-CS" dirty="0"/>
              <a:t>је</a:t>
            </a:r>
            <a:r>
              <a:rPr lang="en-GB" dirty="0"/>
              <a:t> </a:t>
            </a:r>
            <a:r>
              <a:rPr lang="sr-Cyrl-CS" dirty="0"/>
              <a:t>наука</a:t>
            </a:r>
            <a:r>
              <a:rPr lang="en-GB" dirty="0"/>
              <a:t> </a:t>
            </a:r>
            <a:r>
              <a:rPr lang="sr-Cyrl-CS" dirty="0"/>
              <a:t>која</a:t>
            </a:r>
            <a:r>
              <a:rPr lang="en-GB" dirty="0"/>
              <a:t> </a:t>
            </a:r>
            <a:r>
              <a:rPr lang="sr-Cyrl-CS" dirty="0"/>
              <a:t>проучава</a:t>
            </a:r>
            <a:r>
              <a:rPr lang="en-GB" dirty="0"/>
              <a:t> </a:t>
            </a:r>
            <a:r>
              <a:rPr lang="sr-Cyrl-CS" dirty="0"/>
              <a:t>опште</a:t>
            </a:r>
            <a:r>
              <a:rPr lang="en-GB" dirty="0"/>
              <a:t> </a:t>
            </a:r>
            <a:r>
              <a:rPr lang="sr-Cyrl-CS" dirty="0"/>
              <a:t>законе</a:t>
            </a:r>
            <a:r>
              <a:rPr lang="en-GB" dirty="0"/>
              <a:t> </a:t>
            </a:r>
            <a:r>
              <a:rPr lang="sr-Cyrl-CS" dirty="0"/>
              <a:t>механичких</a:t>
            </a:r>
            <a:r>
              <a:rPr lang="en-GB" dirty="0"/>
              <a:t> </a:t>
            </a:r>
            <a:r>
              <a:rPr lang="sr-Cyrl-CS" dirty="0"/>
              <a:t>кретања</a:t>
            </a:r>
            <a:r>
              <a:rPr lang="en-GB" dirty="0"/>
              <a:t> </a:t>
            </a:r>
            <a:r>
              <a:rPr lang="sr-Cyrl-CS" dirty="0"/>
              <a:t>и</a:t>
            </a:r>
            <a:r>
              <a:rPr lang="sr-Latn-CS" dirty="0"/>
              <a:t> </a:t>
            </a:r>
            <a:r>
              <a:rPr lang="sr-Cyrl-CS" dirty="0"/>
              <a:t>равнотеже</a:t>
            </a:r>
            <a:r>
              <a:rPr lang="en-GB" dirty="0"/>
              <a:t> </a:t>
            </a:r>
            <a:r>
              <a:rPr lang="sr-Cyrl-CS" dirty="0"/>
              <a:t>механичких</a:t>
            </a:r>
            <a:r>
              <a:rPr lang="en-GB" dirty="0"/>
              <a:t> </a:t>
            </a:r>
            <a:r>
              <a:rPr lang="sr-Cyrl-CS" dirty="0"/>
              <a:t>објеката</a:t>
            </a:r>
            <a:r>
              <a:rPr lang="en-US" dirty="0"/>
              <a:t>.</a:t>
            </a:r>
          </a:p>
          <a:p>
            <a:endParaRPr lang="en-GB" sz="1000" dirty="0"/>
          </a:p>
          <a:p>
            <a:pPr marL="342900" indent="-342900">
              <a:buFont typeface="Wingdings" panose="05000000000000000000" pitchFamily="2" charset="2"/>
              <a:buChar char="q"/>
            </a:pPr>
            <a:r>
              <a:rPr lang="sr-Cyrl-CS" b="1" dirty="0"/>
              <a:t>Под</a:t>
            </a:r>
            <a:r>
              <a:rPr lang="en-GB" b="1" dirty="0"/>
              <a:t> </a:t>
            </a:r>
            <a:r>
              <a:rPr lang="sr-Cyrl-CS" b="1" dirty="0"/>
              <a:t>механичким</a:t>
            </a:r>
            <a:r>
              <a:rPr lang="en-GB" b="1" dirty="0"/>
              <a:t> </a:t>
            </a:r>
            <a:r>
              <a:rPr lang="sr-Cyrl-CS" b="1" dirty="0"/>
              <a:t>кретањем</a:t>
            </a:r>
            <a:r>
              <a:rPr lang="en-GB" b="1" dirty="0"/>
              <a:t> </a:t>
            </a:r>
            <a:r>
              <a:rPr lang="sr-Cyrl-CS" dirty="0"/>
              <a:t>подразумева</a:t>
            </a:r>
            <a:r>
              <a:rPr lang="en-GB" dirty="0"/>
              <a:t> </a:t>
            </a:r>
            <a:r>
              <a:rPr lang="sr-Cyrl-CS" dirty="0"/>
              <a:t>се</a:t>
            </a:r>
            <a:r>
              <a:rPr lang="en-GB" dirty="0"/>
              <a:t> </a:t>
            </a:r>
            <a:r>
              <a:rPr lang="sr-Cyrl-CS" dirty="0"/>
              <a:t>промена</a:t>
            </a:r>
            <a:r>
              <a:rPr lang="en-GB" dirty="0"/>
              <a:t> </a:t>
            </a:r>
            <a:r>
              <a:rPr lang="sr-Cyrl-CS" dirty="0"/>
              <a:t>положаја</a:t>
            </a:r>
            <a:r>
              <a:rPr lang="en-GB" dirty="0"/>
              <a:t> (</a:t>
            </a:r>
            <a:r>
              <a:rPr lang="sr-Cyrl-CS" dirty="0"/>
              <a:t>померање</a:t>
            </a:r>
            <a:r>
              <a:rPr lang="en-GB" dirty="0"/>
              <a:t>)</a:t>
            </a:r>
            <a:r>
              <a:rPr lang="sr-Latn-CS" dirty="0"/>
              <a:t> </a:t>
            </a:r>
            <a:r>
              <a:rPr lang="sr-Cyrl-CS" dirty="0"/>
              <a:t>једног</a:t>
            </a:r>
            <a:r>
              <a:rPr lang="en-GB" dirty="0"/>
              <a:t> </a:t>
            </a:r>
            <a:r>
              <a:rPr lang="sr-Cyrl-CS" dirty="0"/>
              <a:t>механичког</a:t>
            </a:r>
            <a:r>
              <a:rPr lang="en-GB" dirty="0"/>
              <a:t> </a:t>
            </a:r>
            <a:r>
              <a:rPr lang="sr-Cyrl-CS" dirty="0"/>
              <a:t>објекта</a:t>
            </a:r>
            <a:r>
              <a:rPr lang="en-GB" dirty="0"/>
              <a:t> </a:t>
            </a:r>
            <a:r>
              <a:rPr lang="sr-Cyrl-CS" dirty="0"/>
              <a:t>у</a:t>
            </a:r>
            <a:r>
              <a:rPr lang="en-GB" dirty="0"/>
              <a:t> </a:t>
            </a:r>
            <a:r>
              <a:rPr lang="sr-Cyrl-CS" dirty="0"/>
              <a:t>односу</a:t>
            </a:r>
            <a:r>
              <a:rPr lang="en-GB" dirty="0"/>
              <a:t> </a:t>
            </a:r>
            <a:r>
              <a:rPr lang="sr-Cyrl-CS" dirty="0"/>
              <a:t>на</a:t>
            </a:r>
            <a:r>
              <a:rPr lang="en-GB" dirty="0"/>
              <a:t> </a:t>
            </a:r>
            <a:r>
              <a:rPr lang="sr-Cyrl-CS" dirty="0"/>
              <a:t>други</a:t>
            </a:r>
            <a:r>
              <a:rPr lang="en-US" dirty="0"/>
              <a:t>.</a:t>
            </a:r>
            <a:endParaRPr lang="en-GB" dirty="0"/>
          </a:p>
        </p:txBody>
      </p:sp>
      <p:sp>
        <p:nvSpPr>
          <p:cNvPr id="51203" name="Rectangle 12"/>
          <p:cNvSpPr>
            <a:spLocks noChangeArrowheads="1"/>
          </p:cNvSpPr>
          <p:nvPr/>
        </p:nvSpPr>
        <p:spPr bwMode="auto">
          <a:xfrm>
            <a:off x="524348" y="5812530"/>
            <a:ext cx="8239327" cy="430887"/>
          </a:xfrm>
          <a:prstGeom prst="rect">
            <a:avLst/>
          </a:prstGeom>
          <a:solidFill>
            <a:schemeClr val="bg1">
              <a:lumMod val="85000"/>
            </a:schemeClr>
          </a:solidFill>
          <a:ln>
            <a:solidFill>
              <a:schemeClr val="accent2"/>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2200" b="1" dirty="0" smtClean="0"/>
              <a:t>Теоријск</a:t>
            </a:r>
            <a:r>
              <a:rPr lang="sr-Cyrl-RS" sz="2200" b="1" dirty="0"/>
              <a:t>и</a:t>
            </a:r>
            <a:r>
              <a:rPr lang="en-GB" sz="2200" b="1" dirty="0" smtClean="0"/>
              <a:t> </a:t>
            </a:r>
            <a:r>
              <a:rPr lang="sr-Cyrl-CS" sz="2200" b="1" dirty="0"/>
              <a:t>механика</a:t>
            </a:r>
            <a:r>
              <a:rPr lang="en-GB" sz="2200" b="1" dirty="0"/>
              <a:t> </a:t>
            </a:r>
            <a:r>
              <a:rPr lang="sr-Cyrl-CS" sz="2200" b="1" dirty="0"/>
              <a:t>се</a:t>
            </a:r>
            <a:r>
              <a:rPr lang="en-GB" sz="2200" b="1" dirty="0"/>
              <a:t> </a:t>
            </a:r>
            <a:r>
              <a:rPr lang="sr-Cyrl-CS" sz="2200" b="1" dirty="0"/>
              <a:t>дели</a:t>
            </a:r>
            <a:r>
              <a:rPr lang="en-GB" sz="2200" dirty="0"/>
              <a:t> </a:t>
            </a:r>
            <a:r>
              <a:rPr lang="sr-Cyrl-CS" sz="2200" dirty="0"/>
              <a:t>на</a:t>
            </a:r>
            <a:r>
              <a:rPr lang="en-GB" sz="2200" dirty="0"/>
              <a:t> </a:t>
            </a:r>
            <a:r>
              <a:rPr lang="sr-Cyrl-CS" sz="2200" dirty="0"/>
              <a:t>статику</a:t>
            </a:r>
            <a:r>
              <a:rPr lang="en-GB" sz="2200" dirty="0"/>
              <a:t>, </a:t>
            </a:r>
            <a:r>
              <a:rPr lang="sr-Cyrl-CS" sz="2200" dirty="0"/>
              <a:t>кинематику</a:t>
            </a:r>
            <a:r>
              <a:rPr lang="en-GB" sz="2200" dirty="0"/>
              <a:t> </a:t>
            </a:r>
            <a:r>
              <a:rPr lang="sr-Cyrl-CS" sz="2200" dirty="0"/>
              <a:t>и</a:t>
            </a:r>
            <a:r>
              <a:rPr lang="en-GB" sz="2200" dirty="0"/>
              <a:t> </a:t>
            </a:r>
            <a:r>
              <a:rPr lang="sr-Cyrl-CS" sz="2200" dirty="0"/>
              <a:t>динамику</a:t>
            </a:r>
            <a:endParaRPr lang="en-GB" sz="2200" dirty="0"/>
          </a:p>
        </p:txBody>
      </p:sp>
      <p:sp>
        <p:nvSpPr>
          <p:cNvPr id="51204" name="Rectangle 14"/>
          <p:cNvSpPr>
            <a:spLocks noChangeArrowheads="1"/>
          </p:cNvSpPr>
          <p:nvPr/>
        </p:nvSpPr>
        <p:spPr bwMode="auto">
          <a:xfrm>
            <a:off x="1196975" y="4147319"/>
            <a:ext cx="7467600" cy="1200150"/>
          </a:xfrm>
          <a:prstGeom prst="rect">
            <a:avLst/>
          </a:prstGeom>
          <a:solidFill>
            <a:schemeClr val="bg2"/>
          </a:solidFill>
          <a:ln>
            <a:solidFill>
              <a:schemeClr val="accent2"/>
            </a:solidFill>
          </a:ln>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b="1" dirty="0"/>
              <a:t>Биомеханика</a:t>
            </a:r>
            <a:r>
              <a:rPr lang="en-GB" dirty="0"/>
              <a:t> </a:t>
            </a:r>
            <a:r>
              <a:rPr lang="sr-Cyrl-CS" dirty="0"/>
              <a:t>је</a:t>
            </a:r>
            <a:r>
              <a:rPr lang="en-GB" dirty="0"/>
              <a:t> </a:t>
            </a:r>
            <a:r>
              <a:rPr lang="sr-Cyrl-CS" dirty="0"/>
              <a:t>наука</a:t>
            </a:r>
            <a:r>
              <a:rPr lang="en-GB" dirty="0"/>
              <a:t> </a:t>
            </a:r>
            <a:r>
              <a:rPr lang="sr-Cyrl-CS" dirty="0"/>
              <a:t>која</a:t>
            </a:r>
            <a:r>
              <a:rPr lang="en-GB" dirty="0"/>
              <a:t> </a:t>
            </a:r>
            <a:r>
              <a:rPr lang="sr-Cyrl-CS" dirty="0"/>
              <a:t>проучава</a:t>
            </a:r>
            <a:r>
              <a:rPr lang="en-GB" dirty="0"/>
              <a:t> </a:t>
            </a:r>
            <a:r>
              <a:rPr lang="sr-Cyrl-CS" dirty="0"/>
              <a:t>опште</a:t>
            </a:r>
            <a:r>
              <a:rPr lang="en-GB" dirty="0"/>
              <a:t> </a:t>
            </a:r>
            <a:r>
              <a:rPr lang="sr-Cyrl-CS" dirty="0"/>
              <a:t>законе</a:t>
            </a:r>
            <a:r>
              <a:rPr lang="en-GB" dirty="0"/>
              <a:t> </a:t>
            </a:r>
            <a:r>
              <a:rPr lang="sr-Cyrl-CS" dirty="0"/>
              <a:t>механичких</a:t>
            </a:r>
            <a:r>
              <a:rPr lang="en-GB" dirty="0"/>
              <a:t> </a:t>
            </a:r>
            <a:r>
              <a:rPr lang="sr-Cyrl-CS" dirty="0"/>
              <a:t>кретања</a:t>
            </a:r>
            <a:r>
              <a:rPr lang="en-GB" dirty="0"/>
              <a:t> </a:t>
            </a:r>
            <a:r>
              <a:rPr lang="sr-Cyrl-CS" dirty="0"/>
              <a:t>и</a:t>
            </a:r>
            <a:r>
              <a:rPr lang="sr-Latn-CS" dirty="0"/>
              <a:t> </a:t>
            </a:r>
            <a:r>
              <a:rPr lang="sr-Cyrl-CS" dirty="0"/>
              <a:t>равнотеже</a:t>
            </a:r>
            <a:r>
              <a:rPr lang="en-GB" dirty="0"/>
              <a:t> </a:t>
            </a:r>
            <a:r>
              <a:rPr lang="sr-Cyrl-CS" dirty="0"/>
              <a:t>механичких</a:t>
            </a:r>
            <a:r>
              <a:rPr lang="en-GB" dirty="0"/>
              <a:t> </a:t>
            </a:r>
            <a:r>
              <a:rPr lang="sr-Cyrl-CS" dirty="0"/>
              <a:t>објеката</a:t>
            </a:r>
            <a:r>
              <a:rPr lang="sr-Latn-CS" dirty="0"/>
              <a:t>             </a:t>
            </a:r>
            <a:r>
              <a:rPr lang="sr-Cyrl-CS" dirty="0"/>
              <a:t>у</a:t>
            </a:r>
            <a:r>
              <a:rPr lang="sr-Latn-CS" dirty="0"/>
              <a:t> </a:t>
            </a:r>
            <a:r>
              <a:rPr lang="sr-Cyrl-CS" dirty="0"/>
              <a:t>биолошком</a:t>
            </a:r>
            <a:r>
              <a:rPr lang="sr-Latn-CS" dirty="0"/>
              <a:t> </a:t>
            </a:r>
            <a:r>
              <a:rPr lang="sr-Cyrl-CS" dirty="0"/>
              <a:t>систему</a:t>
            </a:r>
            <a:endParaRPr lang="en-GB" dirty="0"/>
          </a:p>
        </p:txBody>
      </p:sp>
      <p:sp>
        <p:nvSpPr>
          <p:cNvPr id="6" name="TextBox 5"/>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7" name="Straight Connector 6"/>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742B1DE-B762-0C46-9125-C179ACEC9167}"/>
              </a:ext>
            </a:extLst>
          </p:cNvPr>
          <p:cNvSpPr/>
          <p:nvPr/>
        </p:nvSpPr>
        <p:spPr>
          <a:xfrm>
            <a:off x="524348" y="5812530"/>
            <a:ext cx="8239327" cy="430887"/>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53155"/>
    </mc:Choice>
    <mc:Fallback xmlns="">
      <p:transition spd="slow" advTm="531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4"/>
          <p:cNvSpPr>
            <a:spLocks noChangeArrowheads="1"/>
          </p:cNvSpPr>
          <p:nvPr/>
        </p:nvSpPr>
        <p:spPr bwMode="auto">
          <a:xfrm>
            <a:off x="144868" y="1044119"/>
            <a:ext cx="8382000" cy="1447800"/>
          </a:xfrm>
          <a:prstGeom prst="rect">
            <a:avLst/>
          </a:prstGeom>
          <a:solidFill>
            <a:schemeClr val="bg1">
              <a:lumMod val="95000"/>
            </a:schemeClr>
          </a:solidFill>
          <a:ln>
            <a:solidFill>
              <a:schemeClr val="accent2"/>
            </a:solidFill>
          </a:ln>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2800" b="1" dirty="0">
                <a:solidFill>
                  <a:srgbClr val="002060"/>
                </a:solidFill>
              </a:rPr>
              <a:t>Статика</a:t>
            </a:r>
            <a:r>
              <a:rPr lang="en-GB" sz="2200" dirty="0">
                <a:solidFill>
                  <a:srgbClr val="002060"/>
                </a:solidFill>
              </a:rPr>
              <a:t> </a:t>
            </a:r>
            <a:r>
              <a:rPr lang="sr-Cyrl-CS" sz="2000" dirty="0">
                <a:solidFill>
                  <a:srgbClr val="002060"/>
                </a:solidFill>
              </a:rPr>
              <a:t>је</a:t>
            </a:r>
            <a:r>
              <a:rPr lang="en-GB" sz="2000" dirty="0">
                <a:solidFill>
                  <a:srgbClr val="002060"/>
                </a:solidFill>
              </a:rPr>
              <a:t> </a:t>
            </a:r>
            <a:r>
              <a:rPr lang="sr-Cyrl-CS" sz="2000" dirty="0">
                <a:solidFill>
                  <a:srgbClr val="002060"/>
                </a:solidFill>
              </a:rPr>
              <a:t>део</a:t>
            </a:r>
            <a:r>
              <a:rPr lang="en-GB" sz="2000" dirty="0">
                <a:solidFill>
                  <a:srgbClr val="002060"/>
                </a:solidFill>
              </a:rPr>
              <a:t> </a:t>
            </a:r>
            <a:r>
              <a:rPr lang="sr-Cyrl-CS" sz="2000" dirty="0">
                <a:solidFill>
                  <a:srgbClr val="002060"/>
                </a:solidFill>
              </a:rPr>
              <a:t>механике</a:t>
            </a:r>
            <a:r>
              <a:rPr lang="en-GB" sz="2000" dirty="0">
                <a:solidFill>
                  <a:srgbClr val="002060"/>
                </a:solidFill>
              </a:rPr>
              <a:t> </a:t>
            </a:r>
            <a:r>
              <a:rPr lang="sr-Cyrl-CS" sz="2000" dirty="0">
                <a:solidFill>
                  <a:srgbClr val="002060"/>
                </a:solidFill>
              </a:rPr>
              <a:t>који</a:t>
            </a:r>
            <a:r>
              <a:rPr lang="en-GB" sz="2000" dirty="0">
                <a:solidFill>
                  <a:srgbClr val="002060"/>
                </a:solidFill>
              </a:rPr>
              <a:t> </a:t>
            </a:r>
            <a:r>
              <a:rPr lang="sr-Cyrl-CS" sz="2000" dirty="0">
                <a:solidFill>
                  <a:srgbClr val="002060"/>
                </a:solidFill>
              </a:rPr>
              <a:t>се</a:t>
            </a:r>
            <a:r>
              <a:rPr lang="en-GB" sz="2000" dirty="0">
                <a:solidFill>
                  <a:srgbClr val="002060"/>
                </a:solidFill>
              </a:rPr>
              <a:t> </a:t>
            </a:r>
            <a:r>
              <a:rPr lang="sr-Cyrl-CS" sz="2000" dirty="0">
                <a:solidFill>
                  <a:srgbClr val="002060"/>
                </a:solidFill>
              </a:rPr>
              <a:t>бави</a:t>
            </a:r>
            <a:r>
              <a:rPr lang="en-GB" sz="2000" dirty="0">
                <a:solidFill>
                  <a:srgbClr val="002060"/>
                </a:solidFill>
              </a:rPr>
              <a:t> </a:t>
            </a:r>
            <a:r>
              <a:rPr lang="sr-Cyrl-CS" sz="2000" dirty="0">
                <a:solidFill>
                  <a:srgbClr val="002060"/>
                </a:solidFill>
              </a:rPr>
              <a:t>проучавањем</a:t>
            </a:r>
            <a:r>
              <a:rPr lang="en-GB" sz="2000" dirty="0">
                <a:solidFill>
                  <a:srgbClr val="002060"/>
                </a:solidFill>
              </a:rPr>
              <a:t> </a:t>
            </a:r>
            <a:r>
              <a:rPr lang="sr-Cyrl-CS" sz="2000" dirty="0">
                <a:solidFill>
                  <a:srgbClr val="002060"/>
                </a:solidFill>
              </a:rPr>
              <a:t>општих</a:t>
            </a:r>
            <a:r>
              <a:rPr lang="en-GB" sz="2000" dirty="0">
                <a:solidFill>
                  <a:srgbClr val="002060"/>
                </a:solidFill>
              </a:rPr>
              <a:t> </a:t>
            </a:r>
            <a:r>
              <a:rPr lang="sr-Cyrl-CS" sz="2000" dirty="0">
                <a:solidFill>
                  <a:srgbClr val="002060"/>
                </a:solidFill>
              </a:rPr>
              <a:t>услова</a:t>
            </a:r>
            <a:r>
              <a:rPr lang="en-GB" sz="2000" dirty="0">
                <a:solidFill>
                  <a:srgbClr val="002060"/>
                </a:solidFill>
              </a:rPr>
              <a:t> </a:t>
            </a:r>
            <a:r>
              <a:rPr lang="sr-Cyrl-CS" sz="2000" dirty="0">
                <a:solidFill>
                  <a:srgbClr val="002060"/>
                </a:solidFill>
              </a:rPr>
              <a:t>равнотеже</a:t>
            </a:r>
            <a:r>
              <a:rPr lang="en-GB" sz="2000" dirty="0">
                <a:solidFill>
                  <a:srgbClr val="002060"/>
                </a:solidFill>
              </a:rPr>
              <a:t>, </a:t>
            </a:r>
            <a:r>
              <a:rPr lang="sr-Cyrl-CS" sz="2000" dirty="0">
                <a:solidFill>
                  <a:srgbClr val="002060"/>
                </a:solidFill>
              </a:rPr>
              <a:t>односно</a:t>
            </a:r>
            <a:r>
              <a:rPr lang="en-GB" sz="2000" dirty="0">
                <a:solidFill>
                  <a:srgbClr val="002060"/>
                </a:solidFill>
              </a:rPr>
              <a:t>,</a:t>
            </a:r>
            <a:r>
              <a:rPr lang="sr-Latn-CS" sz="2000" dirty="0">
                <a:solidFill>
                  <a:srgbClr val="002060"/>
                </a:solidFill>
              </a:rPr>
              <a:t> </a:t>
            </a:r>
            <a:r>
              <a:rPr lang="sr-Cyrl-CS" sz="2000" dirty="0">
                <a:solidFill>
                  <a:srgbClr val="002060"/>
                </a:solidFill>
              </a:rPr>
              <a:t>мировања</a:t>
            </a:r>
            <a:r>
              <a:rPr lang="en-GB" sz="2000" dirty="0">
                <a:solidFill>
                  <a:srgbClr val="002060"/>
                </a:solidFill>
              </a:rPr>
              <a:t> </a:t>
            </a:r>
            <a:r>
              <a:rPr lang="sr-Cyrl-CS" sz="2000" dirty="0">
                <a:solidFill>
                  <a:srgbClr val="002060"/>
                </a:solidFill>
              </a:rPr>
              <a:t>материјалних</a:t>
            </a:r>
            <a:r>
              <a:rPr lang="en-GB" sz="2000" dirty="0">
                <a:solidFill>
                  <a:srgbClr val="002060"/>
                </a:solidFill>
              </a:rPr>
              <a:t> </a:t>
            </a:r>
            <a:r>
              <a:rPr lang="sr-Cyrl-CS" sz="2000" dirty="0">
                <a:solidFill>
                  <a:srgbClr val="002060"/>
                </a:solidFill>
              </a:rPr>
              <a:t>механичких</a:t>
            </a:r>
            <a:r>
              <a:rPr lang="en-GB" sz="2000" dirty="0">
                <a:solidFill>
                  <a:srgbClr val="002060"/>
                </a:solidFill>
              </a:rPr>
              <a:t> </a:t>
            </a:r>
            <a:r>
              <a:rPr lang="sr-Cyrl-CS" sz="2000" dirty="0">
                <a:solidFill>
                  <a:srgbClr val="002060"/>
                </a:solidFill>
              </a:rPr>
              <a:t>објеката</a:t>
            </a:r>
            <a:r>
              <a:rPr lang="en-GB" sz="2000" dirty="0">
                <a:solidFill>
                  <a:srgbClr val="002060"/>
                </a:solidFill>
              </a:rPr>
              <a:t> </a:t>
            </a:r>
            <a:r>
              <a:rPr lang="sr-Cyrl-CS" sz="2000" dirty="0">
                <a:solidFill>
                  <a:srgbClr val="002060"/>
                </a:solidFill>
              </a:rPr>
              <a:t>који</a:t>
            </a:r>
            <a:r>
              <a:rPr lang="en-GB" sz="2000" dirty="0">
                <a:solidFill>
                  <a:srgbClr val="002060"/>
                </a:solidFill>
              </a:rPr>
              <a:t> </a:t>
            </a:r>
            <a:r>
              <a:rPr lang="sr-Cyrl-CS" sz="2000" dirty="0">
                <a:solidFill>
                  <a:srgbClr val="002060"/>
                </a:solidFill>
              </a:rPr>
              <a:t>су</a:t>
            </a:r>
            <a:r>
              <a:rPr lang="en-GB" sz="2000" dirty="0">
                <a:solidFill>
                  <a:srgbClr val="002060"/>
                </a:solidFill>
              </a:rPr>
              <a:t> </a:t>
            </a:r>
            <a:r>
              <a:rPr lang="sr-Cyrl-CS" sz="2000" dirty="0">
                <a:solidFill>
                  <a:srgbClr val="002060"/>
                </a:solidFill>
              </a:rPr>
              <a:t>изложени</a:t>
            </a:r>
            <a:r>
              <a:rPr lang="en-GB" sz="2000" dirty="0">
                <a:solidFill>
                  <a:srgbClr val="002060"/>
                </a:solidFill>
              </a:rPr>
              <a:t> </a:t>
            </a:r>
            <a:r>
              <a:rPr lang="sr-Cyrl-CS" sz="2000" dirty="0">
                <a:solidFill>
                  <a:srgbClr val="002060"/>
                </a:solidFill>
              </a:rPr>
              <a:t>дејству</a:t>
            </a:r>
            <a:r>
              <a:rPr lang="en-GB" sz="2000" dirty="0">
                <a:solidFill>
                  <a:srgbClr val="002060"/>
                </a:solidFill>
              </a:rPr>
              <a:t> </a:t>
            </a:r>
            <a:r>
              <a:rPr lang="sr-Cyrl-CS" sz="2000" dirty="0">
                <a:solidFill>
                  <a:srgbClr val="002060"/>
                </a:solidFill>
              </a:rPr>
              <a:t>других</a:t>
            </a:r>
            <a:r>
              <a:rPr lang="en-GB" sz="2000" dirty="0">
                <a:solidFill>
                  <a:srgbClr val="002060"/>
                </a:solidFill>
              </a:rPr>
              <a:t> </a:t>
            </a:r>
            <a:r>
              <a:rPr lang="sr-Cyrl-CS" sz="2000" dirty="0">
                <a:solidFill>
                  <a:srgbClr val="002060"/>
                </a:solidFill>
              </a:rPr>
              <a:t>објеката</a:t>
            </a:r>
            <a:r>
              <a:rPr lang="en-GB" sz="2000" dirty="0">
                <a:solidFill>
                  <a:srgbClr val="002060"/>
                </a:solidFill>
              </a:rPr>
              <a:t>.</a:t>
            </a:r>
          </a:p>
          <a:p>
            <a:r>
              <a:rPr lang="sr-Cyrl-CS" sz="2000" dirty="0">
                <a:solidFill>
                  <a:srgbClr val="002060"/>
                </a:solidFill>
              </a:rPr>
              <a:t>Основни</a:t>
            </a:r>
            <a:r>
              <a:rPr lang="en-GB" sz="2000" dirty="0">
                <a:solidFill>
                  <a:srgbClr val="002060"/>
                </a:solidFill>
              </a:rPr>
              <a:t> </a:t>
            </a:r>
            <a:r>
              <a:rPr lang="sr-Cyrl-CS" sz="2000" dirty="0">
                <a:solidFill>
                  <a:srgbClr val="002060"/>
                </a:solidFill>
              </a:rPr>
              <a:t>појмови</a:t>
            </a:r>
            <a:r>
              <a:rPr lang="en-GB" sz="2000" dirty="0">
                <a:solidFill>
                  <a:srgbClr val="002060"/>
                </a:solidFill>
              </a:rPr>
              <a:t> </a:t>
            </a:r>
            <a:r>
              <a:rPr lang="sr-Cyrl-CS" sz="2000" dirty="0">
                <a:solidFill>
                  <a:srgbClr val="002060"/>
                </a:solidFill>
              </a:rPr>
              <a:t>у</a:t>
            </a:r>
            <a:r>
              <a:rPr lang="en-GB" sz="2000" dirty="0">
                <a:solidFill>
                  <a:srgbClr val="002060"/>
                </a:solidFill>
              </a:rPr>
              <a:t> </a:t>
            </a:r>
            <a:r>
              <a:rPr lang="sr-Cyrl-CS" sz="2000" dirty="0">
                <a:solidFill>
                  <a:srgbClr val="002060"/>
                </a:solidFill>
              </a:rPr>
              <a:t>статици</a:t>
            </a:r>
            <a:r>
              <a:rPr lang="en-GB" sz="2000" dirty="0">
                <a:solidFill>
                  <a:srgbClr val="002060"/>
                </a:solidFill>
              </a:rPr>
              <a:t> </a:t>
            </a:r>
            <a:r>
              <a:rPr lang="sr-Cyrl-CS" sz="2000" dirty="0">
                <a:solidFill>
                  <a:srgbClr val="002060"/>
                </a:solidFill>
              </a:rPr>
              <a:t>су</a:t>
            </a:r>
            <a:r>
              <a:rPr lang="en-GB" sz="2000" dirty="0">
                <a:solidFill>
                  <a:srgbClr val="002060"/>
                </a:solidFill>
              </a:rPr>
              <a:t>: </a:t>
            </a:r>
            <a:r>
              <a:rPr lang="sr-Cyrl-CS" sz="2000" dirty="0">
                <a:solidFill>
                  <a:srgbClr val="002060"/>
                </a:solidFill>
              </a:rPr>
              <a:t>тачка</a:t>
            </a:r>
            <a:r>
              <a:rPr lang="en-GB" sz="2000" dirty="0">
                <a:solidFill>
                  <a:srgbClr val="002060"/>
                </a:solidFill>
              </a:rPr>
              <a:t>, </a:t>
            </a:r>
            <a:r>
              <a:rPr lang="sr-Cyrl-CS" sz="2000" dirty="0">
                <a:solidFill>
                  <a:srgbClr val="002060"/>
                </a:solidFill>
              </a:rPr>
              <a:t>права</a:t>
            </a:r>
            <a:r>
              <a:rPr lang="en-GB" sz="2000" dirty="0">
                <a:solidFill>
                  <a:srgbClr val="002060"/>
                </a:solidFill>
              </a:rPr>
              <a:t>, </a:t>
            </a:r>
            <a:r>
              <a:rPr lang="sr-Cyrl-CS" sz="2000" dirty="0">
                <a:solidFill>
                  <a:srgbClr val="002060"/>
                </a:solidFill>
              </a:rPr>
              <a:t>раван</a:t>
            </a:r>
            <a:r>
              <a:rPr lang="en-GB" sz="2000" dirty="0">
                <a:solidFill>
                  <a:srgbClr val="002060"/>
                </a:solidFill>
              </a:rPr>
              <a:t> </a:t>
            </a:r>
            <a:r>
              <a:rPr lang="sr-Cyrl-CS" sz="2000" dirty="0">
                <a:solidFill>
                  <a:srgbClr val="002060"/>
                </a:solidFill>
              </a:rPr>
              <a:t>и</a:t>
            </a:r>
            <a:r>
              <a:rPr lang="en-GB" sz="2000" dirty="0">
                <a:solidFill>
                  <a:srgbClr val="002060"/>
                </a:solidFill>
              </a:rPr>
              <a:t> </a:t>
            </a:r>
            <a:r>
              <a:rPr lang="sr-Cyrl-CS" sz="2000" dirty="0">
                <a:solidFill>
                  <a:srgbClr val="002060"/>
                </a:solidFill>
              </a:rPr>
              <a:t>сила</a:t>
            </a:r>
            <a:endParaRPr lang="en-GB" sz="2000" dirty="0">
              <a:solidFill>
                <a:srgbClr val="002060"/>
              </a:solidFill>
            </a:endParaRPr>
          </a:p>
        </p:txBody>
      </p:sp>
      <p:sp>
        <p:nvSpPr>
          <p:cNvPr id="52227" name="Rectangle 5"/>
          <p:cNvSpPr>
            <a:spLocks noChangeArrowheads="1"/>
          </p:cNvSpPr>
          <p:nvPr/>
        </p:nvSpPr>
        <p:spPr bwMode="auto">
          <a:xfrm>
            <a:off x="435078" y="2744033"/>
            <a:ext cx="8229600" cy="1139825"/>
          </a:xfrm>
          <a:prstGeom prst="rect">
            <a:avLst/>
          </a:prstGeom>
          <a:solidFill>
            <a:srgbClr val="FFC000"/>
          </a:solidFill>
          <a:ln>
            <a:solidFill>
              <a:schemeClr val="tx1"/>
            </a:solidFill>
          </a:ln>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2800" b="1" dirty="0">
                <a:solidFill>
                  <a:srgbClr val="002060"/>
                </a:solidFill>
              </a:rPr>
              <a:t>Кинематика</a:t>
            </a:r>
            <a:r>
              <a:rPr lang="en-GB" sz="2200" dirty="0">
                <a:solidFill>
                  <a:srgbClr val="002060"/>
                </a:solidFill>
              </a:rPr>
              <a:t> </a:t>
            </a:r>
            <a:r>
              <a:rPr lang="sr-Cyrl-CS" sz="2000" dirty="0">
                <a:solidFill>
                  <a:srgbClr val="002060"/>
                </a:solidFill>
              </a:rPr>
              <a:t>проучава</a:t>
            </a:r>
            <a:r>
              <a:rPr lang="en-GB" sz="2000" dirty="0">
                <a:solidFill>
                  <a:srgbClr val="002060"/>
                </a:solidFill>
              </a:rPr>
              <a:t> </a:t>
            </a:r>
            <a:r>
              <a:rPr lang="sr-Cyrl-CS" sz="2000" dirty="0">
                <a:solidFill>
                  <a:srgbClr val="002060"/>
                </a:solidFill>
              </a:rPr>
              <a:t>кретање</a:t>
            </a:r>
            <a:r>
              <a:rPr lang="en-GB" sz="2000" dirty="0">
                <a:solidFill>
                  <a:srgbClr val="002060"/>
                </a:solidFill>
              </a:rPr>
              <a:t> </a:t>
            </a:r>
            <a:r>
              <a:rPr lang="sr-Cyrl-CS" sz="2000" dirty="0">
                <a:solidFill>
                  <a:srgbClr val="002060"/>
                </a:solidFill>
              </a:rPr>
              <a:t>механичких</a:t>
            </a:r>
            <a:r>
              <a:rPr lang="en-GB" sz="2000" dirty="0">
                <a:solidFill>
                  <a:srgbClr val="002060"/>
                </a:solidFill>
              </a:rPr>
              <a:t> </a:t>
            </a:r>
            <a:r>
              <a:rPr lang="sr-Cyrl-CS" sz="2000" dirty="0">
                <a:solidFill>
                  <a:srgbClr val="002060"/>
                </a:solidFill>
              </a:rPr>
              <a:t>објеката</a:t>
            </a:r>
            <a:r>
              <a:rPr lang="en-GB" sz="2000" dirty="0">
                <a:solidFill>
                  <a:srgbClr val="002060"/>
                </a:solidFill>
              </a:rPr>
              <a:t> </a:t>
            </a:r>
            <a:r>
              <a:rPr lang="sr-Cyrl-CS" sz="2000" dirty="0">
                <a:solidFill>
                  <a:srgbClr val="002060"/>
                </a:solidFill>
              </a:rPr>
              <a:t>не</a:t>
            </a:r>
            <a:r>
              <a:rPr lang="sr-Latn-CS" sz="2000" dirty="0">
                <a:solidFill>
                  <a:srgbClr val="002060"/>
                </a:solidFill>
              </a:rPr>
              <a:t> </a:t>
            </a:r>
            <a:r>
              <a:rPr lang="sr-Cyrl-CS" sz="2000" dirty="0">
                <a:solidFill>
                  <a:srgbClr val="002060"/>
                </a:solidFill>
              </a:rPr>
              <a:t>улазећи</a:t>
            </a:r>
            <a:r>
              <a:rPr lang="en-GB" sz="2000" dirty="0">
                <a:solidFill>
                  <a:srgbClr val="002060"/>
                </a:solidFill>
              </a:rPr>
              <a:t> </a:t>
            </a:r>
            <a:r>
              <a:rPr lang="sr-Cyrl-CS" sz="2000" dirty="0">
                <a:solidFill>
                  <a:srgbClr val="002060"/>
                </a:solidFill>
              </a:rPr>
              <a:t>у</a:t>
            </a:r>
            <a:r>
              <a:rPr lang="en-GB" sz="2000" dirty="0">
                <a:solidFill>
                  <a:srgbClr val="002060"/>
                </a:solidFill>
              </a:rPr>
              <a:t> </a:t>
            </a:r>
            <a:r>
              <a:rPr lang="sr-Cyrl-CS" sz="2000" dirty="0">
                <a:solidFill>
                  <a:srgbClr val="002060"/>
                </a:solidFill>
              </a:rPr>
              <a:t>узроке</a:t>
            </a:r>
            <a:r>
              <a:rPr lang="en-GB" sz="2000" dirty="0">
                <a:solidFill>
                  <a:srgbClr val="002060"/>
                </a:solidFill>
              </a:rPr>
              <a:t> </a:t>
            </a:r>
            <a:r>
              <a:rPr lang="sr-Cyrl-CS" sz="2000" dirty="0">
                <a:solidFill>
                  <a:srgbClr val="002060"/>
                </a:solidFill>
              </a:rPr>
              <a:t>који</a:t>
            </a:r>
            <a:r>
              <a:rPr lang="en-GB" sz="2000" dirty="0">
                <a:solidFill>
                  <a:srgbClr val="002060"/>
                </a:solidFill>
              </a:rPr>
              <a:t> </a:t>
            </a:r>
            <a:r>
              <a:rPr lang="sr-Cyrl-CS" sz="2000" dirty="0">
                <a:solidFill>
                  <a:srgbClr val="002060"/>
                </a:solidFill>
              </a:rPr>
              <a:t>то</a:t>
            </a:r>
            <a:r>
              <a:rPr lang="en-GB" sz="2000" dirty="0">
                <a:solidFill>
                  <a:srgbClr val="002060"/>
                </a:solidFill>
              </a:rPr>
              <a:t> </a:t>
            </a:r>
            <a:r>
              <a:rPr lang="sr-Cyrl-CS" sz="2000" dirty="0">
                <a:solidFill>
                  <a:srgbClr val="002060"/>
                </a:solidFill>
              </a:rPr>
              <a:t>кретање</a:t>
            </a:r>
            <a:r>
              <a:rPr lang="en-GB" sz="2000" dirty="0">
                <a:solidFill>
                  <a:srgbClr val="002060"/>
                </a:solidFill>
              </a:rPr>
              <a:t> </a:t>
            </a:r>
            <a:r>
              <a:rPr lang="sr-Cyrl-CS" sz="2000" dirty="0">
                <a:solidFill>
                  <a:srgbClr val="002060"/>
                </a:solidFill>
              </a:rPr>
              <a:t>изазивају</a:t>
            </a:r>
            <a:r>
              <a:rPr lang="en-GB" sz="2000" dirty="0">
                <a:solidFill>
                  <a:srgbClr val="002060"/>
                </a:solidFill>
              </a:rPr>
              <a:t>. </a:t>
            </a:r>
            <a:r>
              <a:rPr lang="sr-Cyrl-CS" sz="2000" dirty="0">
                <a:solidFill>
                  <a:srgbClr val="002060"/>
                </a:solidFill>
              </a:rPr>
              <a:t>За</a:t>
            </a:r>
            <a:r>
              <a:rPr lang="en-GB" sz="2000" dirty="0">
                <a:solidFill>
                  <a:srgbClr val="002060"/>
                </a:solidFill>
              </a:rPr>
              <a:t> </a:t>
            </a:r>
            <a:r>
              <a:rPr lang="sr-Cyrl-CS" sz="2000" dirty="0">
                <a:solidFill>
                  <a:srgbClr val="002060"/>
                </a:solidFill>
              </a:rPr>
              <a:t>разлику</a:t>
            </a:r>
            <a:r>
              <a:rPr lang="en-GB" sz="2000" dirty="0">
                <a:solidFill>
                  <a:srgbClr val="002060"/>
                </a:solidFill>
              </a:rPr>
              <a:t> </a:t>
            </a:r>
            <a:r>
              <a:rPr lang="sr-Cyrl-CS" sz="2000" dirty="0">
                <a:solidFill>
                  <a:srgbClr val="002060"/>
                </a:solidFill>
              </a:rPr>
              <a:t>од</a:t>
            </a:r>
            <a:r>
              <a:rPr lang="en-GB" sz="2000" dirty="0">
                <a:solidFill>
                  <a:srgbClr val="002060"/>
                </a:solidFill>
              </a:rPr>
              <a:t> </a:t>
            </a:r>
            <a:r>
              <a:rPr lang="sr-Cyrl-CS" sz="2000" dirty="0">
                <a:solidFill>
                  <a:srgbClr val="002060"/>
                </a:solidFill>
              </a:rPr>
              <a:t>статике</a:t>
            </a:r>
            <a:r>
              <a:rPr lang="en-GB" sz="2000" dirty="0">
                <a:solidFill>
                  <a:srgbClr val="002060"/>
                </a:solidFill>
              </a:rPr>
              <a:t>, </a:t>
            </a:r>
            <a:r>
              <a:rPr lang="sr-Cyrl-CS" sz="2000" dirty="0">
                <a:solidFill>
                  <a:srgbClr val="002060"/>
                </a:solidFill>
              </a:rPr>
              <a:t>у</a:t>
            </a:r>
            <a:r>
              <a:rPr lang="en-GB" sz="2000" dirty="0">
                <a:solidFill>
                  <a:srgbClr val="002060"/>
                </a:solidFill>
              </a:rPr>
              <a:t> </a:t>
            </a:r>
            <a:r>
              <a:rPr lang="sr-Cyrl-CS" sz="2000" dirty="0">
                <a:solidFill>
                  <a:srgbClr val="002060"/>
                </a:solidFill>
              </a:rPr>
              <a:t>кинематици</a:t>
            </a:r>
            <a:r>
              <a:rPr lang="en-GB" sz="2000" dirty="0">
                <a:solidFill>
                  <a:srgbClr val="002060"/>
                </a:solidFill>
              </a:rPr>
              <a:t> </a:t>
            </a:r>
            <a:r>
              <a:rPr lang="sr-Cyrl-CS" sz="2000" dirty="0">
                <a:solidFill>
                  <a:srgbClr val="002060"/>
                </a:solidFill>
              </a:rPr>
              <a:t>се</a:t>
            </a:r>
            <a:r>
              <a:rPr lang="sr-Latn-CS" sz="2000" dirty="0">
                <a:solidFill>
                  <a:srgbClr val="002060"/>
                </a:solidFill>
              </a:rPr>
              <a:t> </a:t>
            </a:r>
            <a:r>
              <a:rPr lang="sr-Cyrl-CS" sz="2000" dirty="0">
                <a:solidFill>
                  <a:srgbClr val="002060"/>
                </a:solidFill>
              </a:rPr>
              <a:t>појам</a:t>
            </a:r>
            <a:r>
              <a:rPr lang="en-GB" sz="2000" dirty="0">
                <a:solidFill>
                  <a:srgbClr val="002060"/>
                </a:solidFill>
              </a:rPr>
              <a:t> </a:t>
            </a:r>
            <a:r>
              <a:rPr lang="sr-Cyrl-CS" sz="2000" dirty="0">
                <a:solidFill>
                  <a:srgbClr val="002060"/>
                </a:solidFill>
              </a:rPr>
              <a:t>силе</a:t>
            </a:r>
            <a:r>
              <a:rPr lang="en-GB" sz="2000" dirty="0">
                <a:solidFill>
                  <a:srgbClr val="002060"/>
                </a:solidFill>
              </a:rPr>
              <a:t> </a:t>
            </a:r>
            <a:r>
              <a:rPr lang="sr-Cyrl-CS" sz="2000" dirty="0">
                <a:solidFill>
                  <a:srgbClr val="002060"/>
                </a:solidFill>
              </a:rPr>
              <a:t>не</a:t>
            </a:r>
            <a:r>
              <a:rPr lang="en-GB" sz="2000" dirty="0">
                <a:solidFill>
                  <a:srgbClr val="002060"/>
                </a:solidFill>
              </a:rPr>
              <a:t> </a:t>
            </a:r>
            <a:r>
              <a:rPr lang="sr-Cyrl-CS" sz="2000" dirty="0">
                <a:solidFill>
                  <a:srgbClr val="002060"/>
                </a:solidFill>
              </a:rPr>
              <a:t>користи</a:t>
            </a:r>
            <a:r>
              <a:rPr lang="en-GB" sz="2000" dirty="0">
                <a:solidFill>
                  <a:srgbClr val="002060"/>
                </a:solidFill>
              </a:rPr>
              <a:t>, </a:t>
            </a:r>
            <a:r>
              <a:rPr lang="sr-Cyrl-CS" sz="2000" dirty="0">
                <a:solidFill>
                  <a:srgbClr val="002060"/>
                </a:solidFill>
              </a:rPr>
              <a:t>а</a:t>
            </a:r>
            <a:r>
              <a:rPr lang="en-GB" sz="2000" dirty="0">
                <a:solidFill>
                  <a:srgbClr val="002060"/>
                </a:solidFill>
              </a:rPr>
              <a:t> </a:t>
            </a:r>
            <a:r>
              <a:rPr lang="sr-Cyrl-CS" sz="2000" dirty="0">
                <a:solidFill>
                  <a:srgbClr val="002060"/>
                </a:solidFill>
              </a:rPr>
              <a:t>уводи</a:t>
            </a:r>
            <a:r>
              <a:rPr lang="en-GB" sz="2000" dirty="0">
                <a:solidFill>
                  <a:srgbClr val="002060"/>
                </a:solidFill>
              </a:rPr>
              <a:t> </a:t>
            </a:r>
            <a:r>
              <a:rPr lang="sr-Cyrl-CS" sz="2000" dirty="0">
                <a:solidFill>
                  <a:srgbClr val="002060"/>
                </a:solidFill>
              </a:rPr>
              <a:t>се</a:t>
            </a:r>
            <a:r>
              <a:rPr lang="en-GB" sz="2000" dirty="0">
                <a:solidFill>
                  <a:srgbClr val="002060"/>
                </a:solidFill>
              </a:rPr>
              <a:t> </a:t>
            </a:r>
            <a:r>
              <a:rPr lang="sr-Cyrl-CS" sz="2000" dirty="0">
                <a:solidFill>
                  <a:srgbClr val="002060"/>
                </a:solidFill>
              </a:rPr>
              <a:t>појам</a:t>
            </a:r>
            <a:r>
              <a:rPr lang="en-GB" sz="2000" dirty="0">
                <a:solidFill>
                  <a:srgbClr val="002060"/>
                </a:solidFill>
              </a:rPr>
              <a:t> </a:t>
            </a:r>
            <a:r>
              <a:rPr lang="sr-Cyrl-CS" sz="2000" dirty="0">
                <a:solidFill>
                  <a:srgbClr val="002060"/>
                </a:solidFill>
              </a:rPr>
              <a:t>времена</a:t>
            </a:r>
            <a:endParaRPr lang="en-GB" sz="2000" dirty="0">
              <a:solidFill>
                <a:srgbClr val="002060"/>
              </a:solidFill>
            </a:endParaRPr>
          </a:p>
        </p:txBody>
      </p:sp>
      <p:sp>
        <p:nvSpPr>
          <p:cNvPr id="52228" name="Rectangle 6"/>
          <p:cNvSpPr>
            <a:spLocks noChangeArrowheads="1"/>
          </p:cNvSpPr>
          <p:nvPr/>
        </p:nvSpPr>
        <p:spPr bwMode="auto">
          <a:xfrm>
            <a:off x="435078" y="4481253"/>
            <a:ext cx="4802559" cy="1446550"/>
          </a:xfrm>
          <a:prstGeom prst="rect">
            <a:avLst/>
          </a:prstGeom>
          <a:solidFill>
            <a:schemeClr val="accent5">
              <a:lumMod val="40000"/>
              <a:lumOff val="60000"/>
            </a:schemeClr>
          </a:solidFill>
          <a:ln>
            <a:solidFill>
              <a:schemeClr val="tx1"/>
            </a:solidFill>
          </a:ln>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r>
              <a:rPr lang="sr-Cyrl-CS" sz="2800" b="1" dirty="0">
                <a:solidFill>
                  <a:srgbClr val="002060"/>
                </a:solidFill>
              </a:rPr>
              <a:t>Динамика</a:t>
            </a:r>
            <a:r>
              <a:rPr lang="en-GB" sz="2200" dirty="0">
                <a:solidFill>
                  <a:srgbClr val="002060"/>
                </a:solidFill>
              </a:rPr>
              <a:t> </a:t>
            </a:r>
            <a:r>
              <a:rPr lang="sr-Cyrl-CS" sz="2000" dirty="0">
                <a:solidFill>
                  <a:srgbClr val="002060"/>
                </a:solidFill>
              </a:rPr>
              <a:t>проучава</a:t>
            </a:r>
            <a:r>
              <a:rPr lang="en-GB" sz="2000" dirty="0">
                <a:solidFill>
                  <a:srgbClr val="002060"/>
                </a:solidFill>
              </a:rPr>
              <a:t> </a:t>
            </a:r>
            <a:r>
              <a:rPr lang="sr-Cyrl-CS" sz="2000" dirty="0">
                <a:solidFill>
                  <a:srgbClr val="002060"/>
                </a:solidFill>
              </a:rPr>
              <a:t>кретање</a:t>
            </a:r>
            <a:r>
              <a:rPr lang="en-GB" sz="2000" dirty="0">
                <a:solidFill>
                  <a:srgbClr val="002060"/>
                </a:solidFill>
              </a:rPr>
              <a:t> </a:t>
            </a:r>
            <a:r>
              <a:rPr lang="sr-Cyrl-CS" sz="2000" dirty="0">
                <a:solidFill>
                  <a:srgbClr val="002060"/>
                </a:solidFill>
              </a:rPr>
              <a:t>механичких</a:t>
            </a:r>
            <a:r>
              <a:rPr lang="en-GB" sz="2000" dirty="0">
                <a:solidFill>
                  <a:srgbClr val="002060"/>
                </a:solidFill>
              </a:rPr>
              <a:t> </a:t>
            </a:r>
            <a:r>
              <a:rPr lang="sr-Cyrl-CS" sz="2000" dirty="0">
                <a:solidFill>
                  <a:srgbClr val="002060"/>
                </a:solidFill>
              </a:rPr>
              <a:t>објеката</a:t>
            </a:r>
            <a:r>
              <a:rPr lang="en-GB" sz="2000" dirty="0">
                <a:solidFill>
                  <a:srgbClr val="002060"/>
                </a:solidFill>
              </a:rPr>
              <a:t> </a:t>
            </a:r>
            <a:r>
              <a:rPr lang="sr-Cyrl-CS" sz="2000" dirty="0">
                <a:solidFill>
                  <a:srgbClr val="002060"/>
                </a:solidFill>
              </a:rPr>
              <a:t>узимајући</a:t>
            </a:r>
            <a:r>
              <a:rPr lang="en-GB" sz="2000" dirty="0">
                <a:solidFill>
                  <a:srgbClr val="002060"/>
                </a:solidFill>
              </a:rPr>
              <a:t> </a:t>
            </a:r>
            <a:r>
              <a:rPr lang="sr-Cyrl-CS" sz="2000" dirty="0">
                <a:solidFill>
                  <a:srgbClr val="002060"/>
                </a:solidFill>
              </a:rPr>
              <a:t>у</a:t>
            </a:r>
            <a:r>
              <a:rPr lang="en-GB" sz="2000" dirty="0">
                <a:solidFill>
                  <a:srgbClr val="002060"/>
                </a:solidFill>
              </a:rPr>
              <a:t> </a:t>
            </a:r>
            <a:r>
              <a:rPr lang="sr-Cyrl-CS" sz="2000" dirty="0">
                <a:solidFill>
                  <a:srgbClr val="002060"/>
                </a:solidFill>
              </a:rPr>
              <a:t>обзир</a:t>
            </a:r>
            <a:r>
              <a:rPr lang="en-GB" sz="2000" dirty="0">
                <a:solidFill>
                  <a:srgbClr val="002060"/>
                </a:solidFill>
              </a:rPr>
              <a:t> </a:t>
            </a:r>
            <a:r>
              <a:rPr lang="sr-Cyrl-CS" sz="2000" dirty="0">
                <a:solidFill>
                  <a:srgbClr val="002060"/>
                </a:solidFill>
              </a:rPr>
              <a:t>њихову</a:t>
            </a:r>
            <a:r>
              <a:rPr lang="sr-Latn-CS" sz="2000" dirty="0">
                <a:solidFill>
                  <a:srgbClr val="002060"/>
                </a:solidFill>
              </a:rPr>
              <a:t> </a:t>
            </a:r>
            <a:r>
              <a:rPr lang="sr-Cyrl-CS" sz="2000" dirty="0">
                <a:solidFill>
                  <a:srgbClr val="002060"/>
                </a:solidFill>
              </a:rPr>
              <a:t>материјалност</a:t>
            </a:r>
            <a:r>
              <a:rPr lang="en-GB" sz="2000" dirty="0">
                <a:solidFill>
                  <a:srgbClr val="002060"/>
                </a:solidFill>
              </a:rPr>
              <a:t> </a:t>
            </a:r>
            <a:r>
              <a:rPr lang="sr-Cyrl-CS" sz="2000" dirty="0">
                <a:solidFill>
                  <a:srgbClr val="002060"/>
                </a:solidFill>
              </a:rPr>
              <a:t>као</a:t>
            </a:r>
            <a:r>
              <a:rPr lang="en-GB" sz="2000" dirty="0">
                <a:solidFill>
                  <a:srgbClr val="002060"/>
                </a:solidFill>
              </a:rPr>
              <a:t> </a:t>
            </a:r>
            <a:r>
              <a:rPr lang="sr-Cyrl-CS" sz="2000" dirty="0">
                <a:solidFill>
                  <a:srgbClr val="002060"/>
                </a:solidFill>
              </a:rPr>
              <a:t>и</a:t>
            </a:r>
            <a:r>
              <a:rPr lang="en-GB" sz="2000" dirty="0">
                <a:solidFill>
                  <a:srgbClr val="002060"/>
                </a:solidFill>
              </a:rPr>
              <a:t> </a:t>
            </a:r>
            <a:r>
              <a:rPr lang="sr-Cyrl-CS" sz="2000" dirty="0">
                <a:solidFill>
                  <a:srgbClr val="002060"/>
                </a:solidFill>
              </a:rPr>
              <a:t>узроке</a:t>
            </a:r>
            <a:r>
              <a:rPr lang="en-GB" sz="2000" dirty="0">
                <a:solidFill>
                  <a:srgbClr val="002060"/>
                </a:solidFill>
              </a:rPr>
              <a:t> </a:t>
            </a:r>
            <a:r>
              <a:rPr lang="sr-Cyrl-CS" sz="2000" dirty="0">
                <a:solidFill>
                  <a:srgbClr val="002060"/>
                </a:solidFill>
              </a:rPr>
              <a:t>који</a:t>
            </a:r>
            <a:r>
              <a:rPr lang="en-GB" sz="2000" dirty="0">
                <a:solidFill>
                  <a:srgbClr val="002060"/>
                </a:solidFill>
              </a:rPr>
              <a:t> </a:t>
            </a:r>
            <a:r>
              <a:rPr lang="sr-Cyrl-CS" sz="2000" dirty="0">
                <a:solidFill>
                  <a:srgbClr val="002060"/>
                </a:solidFill>
              </a:rPr>
              <a:t>изазивају</a:t>
            </a:r>
            <a:r>
              <a:rPr lang="en-GB" sz="2000" dirty="0">
                <a:solidFill>
                  <a:srgbClr val="002060"/>
                </a:solidFill>
              </a:rPr>
              <a:t> </a:t>
            </a:r>
            <a:r>
              <a:rPr lang="sr-Cyrl-CS" sz="2000" dirty="0">
                <a:solidFill>
                  <a:srgbClr val="002060"/>
                </a:solidFill>
              </a:rPr>
              <a:t>то</a:t>
            </a:r>
            <a:r>
              <a:rPr lang="en-GB" sz="2000" dirty="0">
                <a:solidFill>
                  <a:srgbClr val="002060"/>
                </a:solidFill>
              </a:rPr>
              <a:t> </a:t>
            </a:r>
            <a:r>
              <a:rPr lang="sr-Cyrl-CS" sz="2000" dirty="0">
                <a:solidFill>
                  <a:srgbClr val="002060"/>
                </a:solidFill>
              </a:rPr>
              <a:t>кретање</a:t>
            </a:r>
            <a:endParaRPr lang="en-GB" sz="2000" dirty="0">
              <a:solidFill>
                <a:srgbClr val="002060"/>
              </a:solidFill>
            </a:endParaRPr>
          </a:p>
        </p:txBody>
      </p:sp>
      <p:sp>
        <p:nvSpPr>
          <p:cNvPr id="8" name="TextBox 7"/>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9" name="Straight Connector 8"/>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9938" name="Picture 2" descr="Statika – Wikipedij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7100" y="4481253"/>
            <a:ext cx="3282976" cy="15758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90094"/>
    </mc:Choice>
    <mc:Fallback xmlns="">
      <p:transition spd="slow" advTm="90094"/>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sp>
        <p:nvSpPr>
          <p:cNvPr id="48" name="TextBox 47"/>
          <p:cNvSpPr txBox="1"/>
          <p:nvPr/>
        </p:nvSpPr>
        <p:spPr>
          <a:xfrm>
            <a:off x="430213" y="1230440"/>
            <a:ext cx="8001000" cy="830997"/>
          </a:xfrm>
          <a:prstGeom prst="rect">
            <a:avLst/>
          </a:prstGeom>
          <a:solidFill>
            <a:schemeClr val="bg2"/>
          </a:solidFill>
        </p:spPr>
        <p:style>
          <a:lnRef idx="2">
            <a:schemeClr val="dk1"/>
          </a:lnRef>
          <a:fillRef idx="1">
            <a:schemeClr val="lt1"/>
          </a:fillRef>
          <a:effectRef idx="0">
            <a:schemeClr val="dk1"/>
          </a:effectRef>
          <a:fontRef idx="minor">
            <a:schemeClr val="dk1"/>
          </a:fontRef>
        </p:style>
        <p:txBody>
          <a:bodyPr wrap="square" rtlCol="0">
            <a:spAutoFit/>
          </a:bodyPr>
          <a:lstStyle/>
          <a:p>
            <a:pPr>
              <a:buFont typeface="Wingdings" pitchFamily="2" charset="2"/>
              <a:buChar char="Ø"/>
            </a:pPr>
            <a:r>
              <a:rPr lang="sr-Cyrl-RS" sz="1600" dirty="0" smtClean="0">
                <a:solidFill>
                  <a:srgbClr val="FF0000"/>
                </a:solidFill>
                <a:latin typeface="Times New Roman" pitchFamily="18" charset="0"/>
                <a:cs typeface="Times New Roman" pitchFamily="18" charset="0"/>
              </a:rPr>
              <a:t>Покретљивост зуба </a:t>
            </a:r>
            <a:r>
              <a:rPr lang="sr-Cyrl-RS" sz="1600" dirty="0" smtClean="0">
                <a:latin typeface="Times New Roman" pitchFamily="18" charset="0"/>
                <a:cs typeface="Times New Roman" pitchFamily="18" charset="0"/>
              </a:rPr>
              <a:t>– веза између зуба и алвеоларне кости посредством колагених влакана као и присуство периодонталног простора између зуба и зида алвеоле омогућују извесно интраалвеоларно померање зуба под физиолошким околностима.</a:t>
            </a:r>
            <a:endParaRPr lang="en-US" sz="1600" dirty="0">
              <a:latin typeface="Times New Roman" pitchFamily="18" charset="0"/>
              <a:cs typeface="Times New Roman" pitchFamily="18" charset="0"/>
            </a:endParaRPr>
          </a:p>
        </p:txBody>
      </p:sp>
      <p:sp>
        <p:nvSpPr>
          <p:cNvPr id="28" name="TextBox 27"/>
          <p:cNvSpPr txBox="1"/>
          <p:nvPr/>
        </p:nvSpPr>
        <p:spPr>
          <a:xfrm>
            <a:off x="113421" y="2268858"/>
            <a:ext cx="4114800" cy="1169551"/>
          </a:xfrm>
          <a:prstGeom prst="rect">
            <a:avLst/>
          </a:prstGeom>
          <a:noFill/>
        </p:spPr>
        <p:txBody>
          <a:bodyPr wrap="square" rtlCol="0">
            <a:spAutoFit/>
          </a:bodyPr>
          <a:lstStyle/>
          <a:p>
            <a:pPr>
              <a:buFont typeface="Wingdings" pitchFamily="2" charset="2"/>
              <a:buChar char="Ø"/>
            </a:pPr>
            <a:r>
              <a:rPr lang="sr-Cyrl-RS" sz="1400" dirty="0" smtClean="0">
                <a:solidFill>
                  <a:srgbClr val="FF0000"/>
                </a:solidFill>
                <a:latin typeface="Times New Roman" pitchFamily="18" charset="0"/>
                <a:cs typeface="Times New Roman" pitchFamily="18" charset="0"/>
              </a:rPr>
              <a:t>Физиолошка покретљивост </a:t>
            </a:r>
            <a:r>
              <a:rPr lang="sr-Cyrl-RS" sz="1400" dirty="0" smtClean="0">
                <a:latin typeface="Times New Roman" pitchFamily="18" charset="0"/>
                <a:cs typeface="Times New Roman" pitchFamily="18" charset="0"/>
              </a:rPr>
              <a:t>– при гутању и мастикацији зуби се померају зависно од смера дејства силе у хоризонталној и вертикалној равни (покрети започињу већ при сили од 0,2 </a:t>
            </a:r>
            <a:r>
              <a:rPr lang="sr-Latn-RS" sz="1400" dirty="0" smtClean="0">
                <a:latin typeface="Times New Roman" pitchFamily="18" charset="0"/>
                <a:cs typeface="Times New Roman" pitchFamily="18" charset="0"/>
              </a:rPr>
              <a:t>N</a:t>
            </a:r>
            <a:r>
              <a:rPr lang="sr-Cyrl-RS" sz="1400" dirty="0" smtClean="0">
                <a:latin typeface="Times New Roman" pitchFamily="18" charset="0"/>
                <a:cs typeface="Times New Roman" pitchFamily="18" charset="0"/>
              </a:rPr>
              <a:t>).</a:t>
            </a:r>
          </a:p>
          <a:p>
            <a:endParaRPr lang="sr-Cyrl-RS" sz="1400" dirty="0" smtClean="0">
              <a:latin typeface="Times New Roman" pitchFamily="18" charset="0"/>
              <a:cs typeface="Times New Roman" pitchFamily="18" charset="0"/>
            </a:endParaRPr>
          </a:p>
        </p:txBody>
      </p:sp>
      <p:pic>
        <p:nvPicPr>
          <p:cNvPr id="29" name="Picture 3" descr="F:\Documents\PP sredjena poglavlja\I poglavlje\rgb\1-026.e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2391" y="2270493"/>
            <a:ext cx="3249039" cy="204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6" name="Straight Connector 5"/>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13421" y="3475335"/>
            <a:ext cx="4572000" cy="2246769"/>
          </a:xfrm>
          <a:prstGeom prst="rect">
            <a:avLst/>
          </a:prstGeom>
          <a:solidFill>
            <a:schemeClr val="accent5">
              <a:lumMod val="40000"/>
              <a:lumOff val="60000"/>
            </a:schemeClr>
          </a:solidFill>
          <a:ln>
            <a:solidFill>
              <a:schemeClr val="tx1"/>
            </a:solidFill>
          </a:ln>
        </p:spPr>
        <p:txBody>
          <a:bodyPr>
            <a:spAutoFit/>
          </a:bodyPr>
          <a:lstStyle/>
          <a:p>
            <a:pPr>
              <a:buFont typeface="Wingdings" pitchFamily="2" charset="2"/>
              <a:buChar char="Ø"/>
            </a:pPr>
            <a:r>
              <a:rPr lang="sr-Cyrl-RS" sz="1400" dirty="0">
                <a:cs typeface="Times New Roman" pitchFamily="18" charset="0"/>
              </a:rPr>
              <a:t>Зуб који је силом покренут из равнотежног положаја, помера се у две различите фазе: </a:t>
            </a:r>
            <a:r>
              <a:rPr lang="sr-Cyrl-RS" sz="1400" dirty="0">
                <a:solidFill>
                  <a:srgbClr val="FF0000"/>
                </a:solidFill>
                <a:cs typeface="Times New Roman" pitchFamily="18" charset="0"/>
              </a:rPr>
              <a:t>иницијалној и секундарној.</a:t>
            </a:r>
          </a:p>
          <a:p>
            <a:pPr>
              <a:buFont typeface="Wingdings" pitchFamily="2" charset="2"/>
              <a:buChar char="Ø"/>
            </a:pPr>
            <a:endParaRPr lang="sr-Cyrl-RS" sz="1400" dirty="0">
              <a:cs typeface="Times New Roman" pitchFamily="18" charset="0"/>
            </a:endParaRPr>
          </a:p>
          <a:p>
            <a:pPr>
              <a:buFont typeface="Wingdings" pitchFamily="2" charset="2"/>
              <a:buChar char="Ø"/>
            </a:pPr>
            <a:r>
              <a:rPr lang="sr-Cyrl-RS" sz="1400" dirty="0">
                <a:solidFill>
                  <a:srgbClr val="FF0000"/>
                </a:solidFill>
                <a:cs typeface="Times New Roman" pitchFamily="18" charset="0"/>
              </a:rPr>
              <a:t>Иницијални покрет</a:t>
            </a:r>
            <a:r>
              <a:rPr lang="sr-Cyrl-RS" sz="1400" dirty="0">
                <a:cs typeface="Times New Roman" pitchFamily="18" charset="0"/>
              </a:rPr>
              <a:t> представља почетни и стрмији део криве – тај покрет је нагао и релативно велики у односу на примењену силу (0,8-1 </a:t>
            </a:r>
            <a:r>
              <a:rPr lang="sr-Latn-RS" sz="1400" dirty="0">
                <a:cs typeface="Times New Roman" pitchFamily="18" charset="0"/>
              </a:rPr>
              <a:t>N</a:t>
            </a:r>
            <a:r>
              <a:rPr lang="sr-Cyrl-RS" sz="1400" dirty="0">
                <a:cs typeface="Times New Roman" pitchFamily="18" charset="0"/>
              </a:rPr>
              <a:t>)</a:t>
            </a:r>
          </a:p>
          <a:p>
            <a:pPr>
              <a:buFont typeface="Wingdings" pitchFamily="2" charset="2"/>
              <a:buChar char="Ø"/>
            </a:pPr>
            <a:r>
              <a:rPr lang="sr-Cyrl-RS" sz="1400" dirty="0">
                <a:solidFill>
                  <a:srgbClr val="FF0000"/>
                </a:solidFill>
                <a:cs typeface="Times New Roman" pitchFamily="18" charset="0"/>
              </a:rPr>
              <a:t>Секундарни покрет </a:t>
            </a:r>
            <a:r>
              <a:rPr lang="sr-Cyrl-RS" sz="1400" dirty="0">
                <a:cs typeface="Times New Roman" pitchFamily="18" charset="0"/>
              </a:rPr>
              <a:t>настаје нешто касније и представља равни део криве, успоренији је иако је сила већа (5 </a:t>
            </a:r>
            <a:r>
              <a:rPr lang="sr-Latn-RS" sz="1400" dirty="0">
                <a:cs typeface="Times New Roman" pitchFamily="18" charset="0"/>
              </a:rPr>
              <a:t>N</a:t>
            </a:r>
            <a:r>
              <a:rPr lang="sr-Cyrl-RS" sz="1400" dirty="0">
                <a:cs typeface="Times New Roman" pitchFamily="18" charset="0"/>
              </a:rPr>
              <a:t>).</a:t>
            </a:r>
          </a:p>
        </p:txBody>
      </p:sp>
      <p:sp>
        <p:nvSpPr>
          <p:cNvPr id="3" name="TextBox 2"/>
          <p:cNvSpPr txBox="1"/>
          <p:nvPr/>
        </p:nvSpPr>
        <p:spPr>
          <a:xfrm>
            <a:off x="5369666" y="4518933"/>
            <a:ext cx="3307405" cy="461665"/>
          </a:xfrm>
          <a:prstGeom prst="rect">
            <a:avLst/>
          </a:prstGeom>
          <a:solidFill>
            <a:schemeClr val="bg1">
              <a:lumMod val="85000"/>
            </a:schemeClr>
          </a:solidFill>
          <a:ln>
            <a:solidFill>
              <a:schemeClr val="tx1"/>
            </a:solidFill>
          </a:ln>
        </p:spPr>
        <p:txBody>
          <a:bodyPr wrap="square" rtlCol="0">
            <a:spAutoFit/>
          </a:bodyPr>
          <a:lstStyle/>
          <a:p>
            <a:pPr algn="ctr"/>
            <a:r>
              <a:rPr lang="sr-Cyrl-RS" sz="1200" dirty="0" smtClean="0"/>
              <a:t>Парадонтограм физиолошког здравог зуба у зависности од оптерећења</a:t>
            </a:r>
            <a:endParaRPr lang="en-GB" sz="1200" dirty="0"/>
          </a:p>
        </p:txBody>
      </p:sp>
      <p:sp>
        <p:nvSpPr>
          <p:cNvPr id="9" name="TextBox 8"/>
          <p:cNvSpPr txBox="1"/>
          <p:nvPr/>
        </p:nvSpPr>
        <p:spPr>
          <a:xfrm>
            <a:off x="5049599" y="5464013"/>
            <a:ext cx="3947538" cy="1169551"/>
          </a:xfrm>
          <a:prstGeom prst="rect">
            <a:avLst/>
          </a:prstGeom>
          <a:solidFill>
            <a:srgbClr val="FFC000"/>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a:buFont typeface="Wingdings" pitchFamily="2" charset="2"/>
              <a:buChar char="Ø"/>
            </a:pPr>
            <a:r>
              <a:rPr lang="sr-Cyrl-RS" sz="1400" b="1" u="sng" dirty="0" smtClean="0">
                <a:solidFill>
                  <a:schemeClr val="tx1"/>
                </a:solidFill>
                <a:latin typeface="Times New Roman" pitchFamily="18" charset="0"/>
                <a:cs typeface="Times New Roman" pitchFamily="18" charset="0"/>
              </a:rPr>
              <a:t>Патолошка покретљивост зуба</a:t>
            </a:r>
            <a:r>
              <a:rPr lang="sr-Cyrl-RS" sz="1400" dirty="0" smtClean="0">
                <a:latin typeface="Times New Roman" pitchFamily="18" charset="0"/>
                <a:cs typeface="Times New Roman" pitchFamily="18" charset="0"/>
              </a:rPr>
              <a:t> представља пропорционално увећање иницијалне и секундарне покретљивости, што значи да су за повећање покретљивости подједнако одговорни интраалвеоларна збивања и деформација кости.</a:t>
            </a:r>
          </a:p>
        </p:txBody>
      </p:sp>
      <p:sp>
        <p:nvSpPr>
          <p:cNvPr id="10" name="TextBox 9"/>
          <p:cNvSpPr txBox="1"/>
          <p:nvPr/>
        </p:nvSpPr>
        <p:spPr>
          <a:xfrm>
            <a:off x="5300825" y="5129972"/>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83972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435078" y="801024"/>
            <a:ext cx="8183563" cy="422461"/>
          </a:xfrm>
          <a:prstGeom prst="rect">
            <a:avLst/>
          </a:prstGeom>
        </p:spPr>
        <p:txBody>
          <a:bodyPr vert="horz" wrap="square" lIns="91440" tIns="45720" rIns="91440" bIns="45720" numCol="1" anchor="b" anchorCtr="0" compatLnSpc="1">
            <a:prstTxWarp prst="textNoShape">
              <a:avLst/>
            </a:prstTxWarp>
            <a:norm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r-Cyrl-RS" sz="20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Угибљивост</a:t>
            </a:r>
            <a:r>
              <a:rPr kumimoji="0" lang="sr-Cyrl-RS" sz="2000" b="1" i="0" u="none" strike="noStrike" kern="1200" cap="none" spc="0" normalizeH="0" noProof="0" dirty="0" smtClean="0">
                <a:ln>
                  <a:noFill/>
                </a:ln>
                <a:solidFill>
                  <a:schemeClr val="tx1"/>
                </a:solidFill>
                <a:effectLst/>
                <a:uLnTx/>
                <a:uFillTx/>
                <a:latin typeface="Times New Roman" pitchFamily="18" charset="0"/>
                <a:ea typeface="+mj-ea"/>
                <a:cs typeface="Times New Roman" pitchFamily="18" charset="0"/>
              </a:rPr>
              <a:t> или резилијенца слузокоже</a:t>
            </a:r>
            <a:endParaRPr kumimoji="0" lang="en-US" sz="20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endParaRPr>
          </a:p>
        </p:txBody>
      </p:sp>
      <p:sp>
        <p:nvSpPr>
          <p:cNvPr id="4" name="TextBox 7"/>
          <p:cNvSpPr txBox="1">
            <a:spLocks noChangeArrowheads="1"/>
          </p:cNvSpPr>
          <p:nvPr/>
        </p:nvSpPr>
        <p:spPr bwMode="auto">
          <a:xfrm>
            <a:off x="357295" y="1487864"/>
            <a:ext cx="8001000" cy="646331"/>
          </a:xfrm>
          <a:prstGeom prst="rect">
            <a:avLst/>
          </a:prstGeom>
          <a:noFill/>
          <a:ln w="9525">
            <a:noFill/>
            <a:miter lim="800000"/>
            <a:headEnd/>
            <a:tailEnd/>
          </a:ln>
        </p:spPr>
        <p:txBody>
          <a:bodyPr wrap="square">
            <a:spAutoFit/>
          </a:bodyPr>
          <a:lstStyle/>
          <a:p>
            <a:pPr>
              <a:buFont typeface="Wingdings" pitchFamily="2" charset="2"/>
              <a:buChar char="ü"/>
            </a:pPr>
            <a:r>
              <a:rPr lang="sr-Cyrl-RS" sz="1800" dirty="0" smtClean="0">
                <a:latin typeface="Times New Roman" pitchFamily="18" charset="0"/>
                <a:cs typeface="Times New Roman" pitchFamily="18" charset="0"/>
              </a:rPr>
              <a:t>Угибљивост или резилијенца слузокоже представља промену диманзија тегмента под дејством сила које делују преко протезне базе (плоче или седла).</a:t>
            </a:r>
          </a:p>
        </p:txBody>
      </p:sp>
      <p:sp>
        <p:nvSpPr>
          <p:cNvPr id="6" name="Rectangle 5"/>
          <p:cNvSpPr/>
          <p:nvPr/>
        </p:nvSpPr>
        <p:spPr>
          <a:xfrm>
            <a:off x="831159" y="4631987"/>
            <a:ext cx="7391400"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sr-Cyrl-RS" sz="1800" dirty="0" smtClean="0">
                <a:solidFill>
                  <a:srgbClr val="FF0000"/>
                </a:solidFill>
                <a:latin typeface="Times New Roman" pitchFamily="18" charset="0"/>
                <a:cs typeface="Times New Roman" pitchFamily="18" charset="0"/>
              </a:rPr>
              <a:t>Угибљивост или резилијенца слузокоже зависе од: </a:t>
            </a:r>
          </a:p>
          <a:p>
            <a:pPr>
              <a:buFontTx/>
              <a:buChar char="-"/>
            </a:pPr>
            <a:r>
              <a:rPr lang="sr-Cyrl-RS" sz="1800" dirty="0" smtClean="0">
                <a:latin typeface="Times New Roman" pitchFamily="18" charset="0"/>
                <a:cs typeface="Times New Roman" pitchFamily="18" charset="0"/>
              </a:rPr>
              <a:t>Ткивне структуре тегмента</a:t>
            </a:r>
          </a:p>
          <a:p>
            <a:pPr>
              <a:buFontTx/>
              <a:buChar char="-"/>
            </a:pPr>
            <a:r>
              <a:rPr lang="sr-Cyrl-RS" sz="1800" dirty="0" smtClean="0">
                <a:latin typeface="Times New Roman" pitchFamily="18" charset="0"/>
                <a:cs typeface="Times New Roman" pitchFamily="18" charset="0"/>
              </a:rPr>
              <a:t>Интензитета силе</a:t>
            </a:r>
          </a:p>
          <a:p>
            <a:pPr>
              <a:buFontTx/>
              <a:buChar char="-"/>
            </a:pPr>
            <a:r>
              <a:rPr lang="sr-Cyrl-RS" sz="1800" dirty="0" smtClean="0">
                <a:latin typeface="Times New Roman" pitchFamily="18" charset="0"/>
                <a:cs typeface="Times New Roman" pitchFamily="18" charset="0"/>
              </a:rPr>
              <a:t>Величине површине слузокоже на коју се наслања протеза или делови протезе</a:t>
            </a:r>
          </a:p>
          <a:p>
            <a:pPr>
              <a:buFontTx/>
              <a:buChar char="-"/>
            </a:pPr>
            <a:r>
              <a:rPr lang="sr-Cyrl-RS" sz="1800" dirty="0" smtClean="0">
                <a:latin typeface="Times New Roman" pitchFamily="18" charset="0"/>
                <a:cs typeface="Times New Roman" pitchFamily="18" charset="0"/>
              </a:rPr>
              <a:t>Учесталости оптерећења </a:t>
            </a:r>
            <a:endParaRPr lang="en-US" sz="1800" dirty="0"/>
          </a:p>
        </p:txBody>
      </p:sp>
      <p:pic>
        <p:nvPicPr>
          <p:cNvPr id="7" name="Picture 2" descr="F:\Documents\PP sredjena poglavlja\I poglavlje\rgb\1-041.ep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7580" y="2344515"/>
            <a:ext cx="5720723" cy="182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11" name="Straight Connector 10"/>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742B1DE-B762-0C46-9125-C179ACEC9167}"/>
              </a:ext>
            </a:extLst>
          </p:cNvPr>
          <p:cNvSpPr/>
          <p:nvPr/>
        </p:nvSpPr>
        <p:spPr>
          <a:xfrm>
            <a:off x="357295" y="1465002"/>
            <a:ext cx="8073918" cy="752904"/>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846313" y="4297658"/>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494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359924" y="849549"/>
            <a:ext cx="8183563" cy="593725"/>
          </a:xfrm>
          <a:prstGeom prst="rect">
            <a:avLst/>
          </a:prstGeom>
        </p:spPr>
        <p:txBody>
          <a:bodyPr vert="horz" wrap="square" lIns="91440" tIns="45720" rIns="91440" bIns="45720" numCol="1" anchor="b" anchorCtr="0" compatLnSpc="1">
            <a:prstTxWarp prst="textNoShape">
              <a:avLst/>
            </a:prstTxWarp>
            <a:norm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r-Cyrl-RS" sz="20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Угибљивост</a:t>
            </a:r>
            <a:r>
              <a:rPr kumimoji="0" lang="sr-Cyrl-RS" sz="2000" b="1" i="0" u="none" strike="noStrike" kern="1200" cap="none" spc="0" normalizeH="0" noProof="0" dirty="0" smtClean="0">
                <a:ln>
                  <a:noFill/>
                </a:ln>
                <a:solidFill>
                  <a:schemeClr val="tx1"/>
                </a:solidFill>
                <a:effectLst/>
                <a:uLnTx/>
                <a:uFillTx/>
                <a:latin typeface="Times New Roman" pitchFamily="18" charset="0"/>
                <a:ea typeface="+mj-ea"/>
                <a:cs typeface="Times New Roman" pitchFamily="18" charset="0"/>
              </a:rPr>
              <a:t> или резилијенца слузокоже</a:t>
            </a:r>
            <a:endParaRPr kumimoji="0" lang="en-US" sz="20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endParaRPr>
          </a:p>
        </p:txBody>
      </p:sp>
      <p:sp>
        <p:nvSpPr>
          <p:cNvPr id="4" name="TextBox 7"/>
          <p:cNvSpPr txBox="1">
            <a:spLocks noChangeArrowheads="1"/>
          </p:cNvSpPr>
          <p:nvPr/>
        </p:nvSpPr>
        <p:spPr bwMode="auto">
          <a:xfrm>
            <a:off x="435078" y="1861226"/>
            <a:ext cx="7687518" cy="3785652"/>
          </a:xfrm>
          <a:prstGeom prst="rect">
            <a:avLst/>
          </a:prstGeom>
          <a:noFill/>
          <a:ln w="9525">
            <a:noFill/>
            <a:miter lim="800000"/>
            <a:headEnd/>
            <a:tailEnd/>
          </a:ln>
        </p:spPr>
        <p:txBody>
          <a:bodyPr wrap="square">
            <a:spAutoFit/>
          </a:bodyPr>
          <a:lstStyle/>
          <a:p>
            <a:pPr>
              <a:buFont typeface="Wingdings" pitchFamily="2" charset="2"/>
              <a:buChar char="ü"/>
            </a:pPr>
            <a:r>
              <a:rPr lang="sr-Cyrl-RS" sz="2000" dirty="0" smtClean="0">
                <a:latin typeface="Times New Roman" pitchFamily="18" charset="0"/>
                <a:cs typeface="Times New Roman" pitchFamily="18" charset="0"/>
              </a:rPr>
              <a:t>Оптерећење тегмента не зависи само од величине површине коју покрива протеза већ је пресуднија тачност наслањања – налегање протезе на вилични тегмент.</a:t>
            </a:r>
          </a:p>
          <a:p>
            <a:pPr>
              <a:buFont typeface="Wingdings" pitchFamily="2" charset="2"/>
              <a:buChar char="ü"/>
            </a:pPr>
            <a:endParaRPr lang="sr-Cyrl-RS" sz="2000" dirty="0" smtClean="0">
              <a:latin typeface="Times New Roman" pitchFamily="18" charset="0"/>
              <a:cs typeface="Times New Roman" pitchFamily="18" charset="0"/>
            </a:endParaRPr>
          </a:p>
          <a:p>
            <a:pPr>
              <a:buFont typeface="Wingdings" pitchFamily="2" charset="2"/>
              <a:buChar char="ü"/>
            </a:pPr>
            <a:r>
              <a:rPr lang="sr-Cyrl-RS" sz="2000" dirty="0" smtClean="0">
                <a:latin typeface="Times New Roman" pitchFamily="18" charset="0"/>
                <a:cs typeface="Times New Roman" pitchFamily="18" charset="0"/>
              </a:rPr>
              <a:t>Нетачности доводе до оптерећења појединачних, малих површина, односно тачака, на које се наслања протеза.</a:t>
            </a:r>
          </a:p>
          <a:p>
            <a:pPr>
              <a:buFont typeface="Wingdings" pitchFamily="2" charset="2"/>
              <a:buChar char="ü"/>
            </a:pPr>
            <a:endParaRPr lang="sr-Cyrl-RS" sz="2000" dirty="0" smtClean="0">
              <a:latin typeface="Times New Roman" pitchFamily="18" charset="0"/>
              <a:cs typeface="Times New Roman" pitchFamily="18" charset="0"/>
            </a:endParaRPr>
          </a:p>
          <a:p>
            <a:pPr>
              <a:buFont typeface="Wingdings" pitchFamily="2" charset="2"/>
              <a:buChar char="ü"/>
            </a:pPr>
            <a:r>
              <a:rPr lang="sr-Cyrl-RS" sz="2000" dirty="0" smtClean="0">
                <a:latin typeface="Times New Roman" pitchFamily="18" charset="0"/>
                <a:cs typeface="Times New Roman" pitchFamily="18" charset="0"/>
              </a:rPr>
              <a:t>Неадекватно оптерећење проузрокује трауматске надражаје, а ткиво реагује углавном запаљивим процесом, који одликује хиперемија, васкуларизација, гранулационо ткиво, разградња коштане подлоге, што се може сматрати функционалним преоптерећењем.</a:t>
            </a:r>
          </a:p>
        </p:txBody>
      </p:sp>
      <p:sp>
        <p:nvSpPr>
          <p:cNvPr id="5" name="TextBox 4"/>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6" name="Straight Connector 5"/>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4" descr="Design Read Sticker by Cosmopolitan"/>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2135072" flipV="1">
            <a:off x="7202193" y="4494705"/>
            <a:ext cx="2051294" cy="2051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362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5" name="Straight Connector 4"/>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074" name="Picture 2" descr="List Check out by Waqar Ali on Dribbble"/>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1746" y="969000"/>
            <a:ext cx="3372254" cy="252919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quarter" idx="1"/>
          </p:nvPr>
        </p:nvSpPr>
        <p:spPr>
          <a:xfrm>
            <a:off x="145915" y="2349290"/>
            <a:ext cx="8910535" cy="2568744"/>
          </a:xfrm>
        </p:spPr>
        <p:txBody>
          <a:bodyPr/>
          <a:lstStyle/>
          <a:p>
            <a:r>
              <a:rPr lang="en-US" dirty="0" err="1">
                <a:latin typeface="Times New Roman" panose="02020603050405020304" pitchFamily="18" charset="0"/>
                <a:cs typeface="Times New Roman" panose="02020603050405020304" pitchFamily="18" charset="0"/>
              </a:rPr>
              <a:t>По</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правцу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водећих</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равни</a:t>
            </a:r>
            <a:endParaRPr lang="x-none" dirty="0" smtClean="0">
              <a:latin typeface="Times New Roman" panose="02020603050405020304" pitchFamily="18" charset="0"/>
              <a:cs typeface="Times New Roman" panose="02020603050405020304" pitchFamily="18" charset="0"/>
            </a:endParaRPr>
          </a:p>
          <a:p>
            <a:r>
              <a:rPr lang="en-US" dirty="0" err="1">
                <a:latin typeface="Times New Roman" panose="02020603050405020304" pitchFamily="18" charset="0"/>
                <a:cs typeface="Times New Roman" panose="02020603050405020304" pitchFamily="18" charset="0"/>
              </a:rPr>
              <a:t>По</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правцу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фрезованих</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површина</a:t>
            </a:r>
            <a:r>
              <a:rPr lang="en-US" dirty="0">
                <a:latin typeface="Times New Roman" panose="02020603050405020304" pitchFamily="18" charset="0"/>
                <a:cs typeface="Times New Roman" panose="02020603050405020304" pitchFamily="18" charset="0"/>
              </a:rPr>
              <a:t> </a:t>
            </a:r>
            <a:endParaRPr lang="x-none" dirty="0" smtClean="0">
              <a:latin typeface="Times New Roman" panose="02020603050405020304" pitchFamily="18" charset="0"/>
              <a:cs typeface="Times New Roman" panose="02020603050405020304" pitchFamily="18" charset="0"/>
            </a:endParaRPr>
          </a:p>
          <a:p>
            <a:r>
              <a:rPr lang="en-US" dirty="0" err="1">
                <a:latin typeface="Times New Roman" panose="02020603050405020304" pitchFamily="18" charset="0"/>
                <a:cs typeface="Times New Roman" panose="02020603050405020304" pitchFamily="18" charset="0"/>
              </a:rPr>
              <a:t>Вишеструки</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пут</a:t>
            </a:r>
            <a:r>
              <a:rPr lang="x-none"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водеће</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равни</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нису</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формиране</a:t>
            </a:r>
            <a:r>
              <a:rPr lang="x-none" dirty="0" smtClean="0">
                <a:latin typeface="Times New Roman" panose="02020603050405020304" pitchFamily="18" charset="0"/>
                <a:cs typeface="Times New Roman" panose="02020603050405020304" pitchFamily="18" charset="0"/>
              </a:rPr>
              <a:t>)</a:t>
            </a:r>
          </a:p>
          <a:p>
            <a:r>
              <a:rPr lang="x-none" dirty="0" smtClean="0">
                <a:latin typeface="Times New Roman" panose="02020603050405020304" pitchFamily="18" charset="0"/>
                <a:cs typeface="Times New Roman" panose="02020603050405020304" pitchFamily="18" charset="0"/>
              </a:rPr>
              <a:t>Рот</a:t>
            </a:r>
            <a:r>
              <a:rPr lang="sr-Cyrl-CS" dirty="0" smtClean="0">
                <a:latin typeface="Times New Roman" panose="02020603050405020304" pitchFamily="18" charset="0"/>
                <a:cs typeface="Times New Roman" panose="02020603050405020304" pitchFamily="18" charset="0"/>
              </a:rPr>
              <a:t>а</a:t>
            </a:r>
            <a:r>
              <a:rPr lang="x-none" dirty="0" smtClean="0">
                <a:latin typeface="Times New Roman" panose="02020603050405020304" pitchFamily="18" charset="0"/>
                <a:cs typeface="Times New Roman" panose="02020603050405020304" pitchFamily="18" charset="0"/>
              </a:rPr>
              <a:t>циони пут уношења (непожељан)</a:t>
            </a:r>
          </a:p>
          <a:p>
            <a:r>
              <a:rPr lang="sr-Cyrl-RS" dirty="0" smtClean="0">
                <a:latin typeface="Times New Roman" panose="02020603050405020304" pitchFamily="18" charset="0"/>
                <a:cs typeface="Times New Roman" panose="02020603050405020304" pitchFamily="18" charset="0"/>
              </a:rPr>
              <a:t>Различити </a:t>
            </a:r>
            <a:r>
              <a:rPr lang="en-US" dirty="0" err="1" smtClean="0">
                <a:latin typeface="Times New Roman" panose="02020603050405020304" pitchFamily="18" charset="0"/>
                <a:cs typeface="Times New Roman" panose="02020603050405020304" pitchFamily="18" charset="0"/>
              </a:rPr>
              <a:t>пут</a:t>
            </a:r>
            <a:r>
              <a:rPr lang="sr-Cyrl-RS" dirty="0" smtClean="0">
                <a:latin typeface="Times New Roman" panose="02020603050405020304" pitchFamily="18" charset="0"/>
                <a:cs typeface="Times New Roman" panose="02020603050405020304" pitchFamily="18" charset="0"/>
              </a:rPr>
              <a:t>еви</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уношења</a:t>
            </a:r>
            <a:r>
              <a:rPr lang="en-US" dirty="0">
                <a:latin typeface="Times New Roman" panose="02020603050405020304" pitchFamily="18" charset="0"/>
                <a:cs typeface="Times New Roman" panose="02020603050405020304" pitchFamily="18" charset="0"/>
              </a:rPr>
              <a:t> </a:t>
            </a:r>
            <a:r>
              <a:rPr lang="sr-Cyrl-RS" dirty="0" smtClean="0">
                <a:latin typeface="Times New Roman" panose="02020603050405020304" pitchFamily="18" charset="0"/>
                <a:cs typeface="Times New Roman" panose="02020603050405020304" pitchFamily="18" charset="0"/>
              </a:rPr>
              <a:t>делова </a:t>
            </a:r>
            <a:r>
              <a:rPr lang="en-US" dirty="0" err="1" smtClean="0">
                <a:latin typeface="Times New Roman" panose="02020603050405020304" pitchFamily="18" charset="0"/>
                <a:cs typeface="Times New Roman" panose="02020603050405020304" pitchFamily="18" charset="0"/>
              </a:rPr>
              <a:t>протезе</a:t>
            </a:r>
            <a:r>
              <a:rPr lang="x-none" dirty="0" smtClean="0">
                <a:latin typeface="Times New Roman" panose="02020603050405020304" pitchFamily="18" charset="0"/>
                <a:cs typeface="Times New Roman" panose="02020603050405020304" pitchFamily="18" charset="0"/>
              </a:rPr>
              <a:t> </a:t>
            </a:r>
            <a:endParaRPr lang="sr-Cyrl-RS" dirty="0" smtClean="0">
              <a:latin typeface="Times New Roman" panose="02020603050405020304" pitchFamily="18" charset="0"/>
              <a:cs typeface="Times New Roman" panose="02020603050405020304" pitchFamily="18" charset="0"/>
            </a:endParaRPr>
          </a:p>
          <a:p>
            <a:pPr marL="0" indent="0">
              <a:buNone/>
            </a:pPr>
            <a:r>
              <a:rPr lang="sr-Cyrl-RS" dirty="0">
                <a:latin typeface="Times New Roman" panose="02020603050405020304" pitchFamily="18" charset="0"/>
                <a:cs typeface="Times New Roman" panose="02020603050405020304" pitchFamily="18" charset="0"/>
              </a:rPr>
              <a:t> </a:t>
            </a:r>
            <a:r>
              <a:rPr lang="sr-Cyrl-RS" dirty="0" smtClean="0">
                <a:latin typeface="Times New Roman" panose="02020603050405020304" pitchFamily="18" charset="0"/>
                <a:cs typeface="Times New Roman" panose="02020603050405020304" pitchFamily="18" charset="0"/>
              </a:rPr>
              <a:t>   </a:t>
            </a:r>
            <a:r>
              <a:rPr lang="x-none"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дводелне</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протезе</a:t>
            </a:r>
            <a:r>
              <a:rPr lang="x-none"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223736" y="1680799"/>
            <a:ext cx="8229600" cy="437102"/>
          </a:xfrm>
        </p:spPr>
        <p:txBody>
          <a:bodyPr>
            <a:normAutofit fontScale="90000"/>
          </a:bodyPr>
          <a:lstStyle/>
          <a:p>
            <a:r>
              <a:rPr lang="x-none" sz="3200" b="1" u="sng" dirty="0" smtClean="0">
                <a:latin typeface="Times New Roman" panose="02020603050405020304" pitchFamily="18" charset="0"/>
                <a:cs typeface="Times New Roman" panose="02020603050405020304" pitchFamily="18" charset="0"/>
              </a:rPr>
              <a:t>Пут уношења протезе</a:t>
            </a:r>
            <a:r>
              <a:rPr lang="sr-Cyrl-RS" sz="3200" b="1" u="sng" dirty="0" smtClean="0">
                <a:latin typeface="Times New Roman" panose="02020603050405020304" pitchFamily="18" charset="0"/>
                <a:cs typeface="Times New Roman" panose="02020603050405020304" pitchFamily="18" charset="0"/>
              </a:rPr>
              <a:t> може бити:</a:t>
            </a:r>
            <a:endParaRPr lang="en-US" sz="32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89487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p:cNvSpPr txBox="1">
            <a:spLocks noChangeArrowheads="1"/>
          </p:cNvSpPr>
          <p:nvPr/>
        </p:nvSpPr>
        <p:spPr bwMode="auto">
          <a:xfrm>
            <a:off x="685800" y="914400"/>
            <a:ext cx="8001000" cy="2554545"/>
          </a:xfrm>
          <a:prstGeom prst="rect">
            <a:avLst/>
          </a:prstGeom>
          <a:noFill/>
          <a:ln w="9525">
            <a:noFill/>
            <a:miter lim="800000"/>
            <a:headEnd/>
            <a:tailEnd/>
          </a:ln>
        </p:spPr>
        <p:txBody>
          <a:bodyPr wrap="square">
            <a:spAutoFit/>
          </a:bodyPr>
          <a:lstStyle/>
          <a:p>
            <a:pPr algn="ctr"/>
            <a:r>
              <a:rPr lang="sr-Cyrl-RS" sz="1600" dirty="0" smtClean="0">
                <a:solidFill>
                  <a:srgbClr val="C00000"/>
                </a:solidFill>
                <a:latin typeface="Times New Roman" pitchFamily="18" charset="0"/>
                <a:cs typeface="Times New Roman" pitchFamily="18" charset="0"/>
              </a:rPr>
              <a:t>Оптерећење појединих сегмената или целине тегмента дефинише се односом силе и површине на коју делује сила, дакле притиском.</a:t>
            </a:r>
          </a:p>
          <a:p>
            <a:pPr algn="ctr"/>
            <a:endParaRPr lang="sr-Cyrl-RS" sz="1600" dirty="0" smtClean="0">
              <a:solidFill>
                <a:srgbClr val="FF0000"/>
              </a:solidFill>
              <a:latin typeface="Times New Roman" pitchFamily="18" charset="0"/>
              <a:cs typeface="Times New Roman" pitchFamily="18" charset="0"/>
            </a:endParaRPr>
          </a:p>
          <a:p>
            <a:r>
              <a:rPr lang="sr-Cyrl-RS" sz="1600" dirty="0" smtClean="0">
                <a:latin typeface="Times New Roman" pitchFamily="18" charset="0"/>
                <a:cs typeface="Times New Roman" pitchFamily="18" charset="0"/>
              </a:rPr>
              <a:t>Осим интензитета силе важна је и нападна тачка, односно смер деловања силе на површину протезе.</a:t>
            </a:r>
          </a:p>
          <a:p>
            <a:endParaRPr lang="sr-Cyrl-RS" sz="1600" dirty="0" smtClean="0">
              <a:latin typeface="Times New Roman" pitchFamily="18" charset="0"/>
              <a:cs typeface="Times New Roman" pitchFamily="18" charset="0"/>
            </a:endParaRPr>
          </a:p>
          <a:p>
            <a:r>
              <a:rPr lang="sr-Cyrl-RS" sz="1600" dirty="0" smtClean="0">
                <a:latin typeface="Times New Roman" pitchFamily="18" charset="0"/>
                <a:cs typeface="Times New Roman" pitchFamily="18" charset="0"/>
              </a:rPr>
              <a:t>Понекад је нападна тачка на средини седла, а понекад изван средине. Нападна тачка силе се из центра жвакања може померити у сагиталном правцу или латерално када може настати:</a:t>
            </a:r>
          </a:p>
          <a:p>
            <a:endParaRPr lang="sr-Cyrl-RS" sz="1600" dirty="0" smtClean="0">
              <a:latin typeface="Times New Roman" pitchFamily="18" charset="0"/>
              <a:cs typeface="Times New Roman" pitchFamily="18" charset="0"/>
            </a:endParaRPr>
          </a:p>
        </p:txBody>
      </p:sp>
      <p:graphicFrame>
        <p:nvGraphicFramePr>
          <p:cNvPr id="4" name="Diagram 3"/>
          <p:cNvGraphicFramePr/>
          <p:nvPr/>
        </p:nvGraphicFramePr>
        <p:xfrm>
          <a:off x="533400" y="3581400"/>
          <a:ext cx="4648200" cy="218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3" descr="F:\Documents\PP sredjena poglavlja\I poglavlje\rgb\1-042.ep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3124200"/>
            <a:ext cx="2593975"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7" name="Straight Connector 6"/>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10933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Documents\PP sredjena poglavlja\I poglavlje\rgb\1-047.ep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3559" y="3519792"/>
            <a:ext cx="4360441" cy="2876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6"/>
          <p:cNvSpPr txBox="1">
            <a:spLocks noChangeArrowheads="1"/>
          </p:cNvSpPr>
          <p:nvPr/>
        </p:nvSpPr>
        <p:spPr bwMode="auto">
          <a:xfrm>
            <a:off x="387485" y="1037550"/>
            <a:ext cx="6815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lang="sr-Latn-CS" dirty="0">
                <a:solidFill>
                  <a:srgbClr val="CC3300"/>
                </a:solidFill>
              </a:rPr>
              <a:t>    </a:t>
            </a:r>
            <a:r>
              <a:rPr lang="sr-Cyrl-CS" dirty="0">
                <a:solidFill>
                  <a:srgbClr val="CC3300"/>
                </a:solidFill>
              </a:rPr>
              <a:t>Угибљивост</a:t>
            </a:r>
            <a:r>
              <a:rPr lang="sr-Latn-CS" dirty="0">
                <a:solidFill>
                  <a:srgbClr val="CC3300"/>
                </a:solidFill>
              </a:rPr>
              <a:t> </a:t>
            </a:r>
            <a:r>
              <a:rPr lang="sr-Cyrl-CS" dirty="0">
                <a:solidFill>
                  <a:srgbClr val="CC3300"/>
                </a:solidFill>
              </a:rPr>
              <a:t>тегмента</a:t>
            </a:r>
            <a:r>
              <a:rPr lang="sr-Latn-CS" dirty="0">
                <a:solidFill>
                  <a:srgbClr val="CC3300"/>
                </a:solidFill>
              </a:rPr>
              <a:t> </a:t>
            </a:r>
            <a:r>
              <a:rPr lang="sr-Latn-CS" dirty="0" smtClean="0">
                <a:solidFill>
                  <a:srgbClr val="CC3300"/>
                </a:solidFill>
              </a:rPr>
              <a:t>(</a:t>
            </a:r>
            <a:r>
              <a:rPr lang="sr-Latn-RS" dirty="0" smtClean="0">
                <a:solidFill>
                  <a:srgbClr val="CC3300"/>
                </a:solidFill>
              </a:rPr>
              <a:t>R</a:t>
            </a:r>
            <a:r>
              <a:rPr lang="sr-Latn-CS" dirty="0" smtClean="0">
                <a:solidFill>
                  <a:srgbClr val="CC3300"/>
                </a:solidFill>
              </a:rPr>
              <a:t>) </a:t>
            </a:r>
            <a:r>
              <a:rPr lang="sr-Cyrl-CS" dirty="0">
                <a:solidFill>
                  <a:srgbClr val="CC3300"/>
                </a:solidFill>
              </a:rPr>
              <a:t>вс</a:t>
            </a:r>
            <a:r>
              <a:rPr lang="sr-Latn-CS" dirty="0">
                <a:solidFill>
                  <a:srgbClr val="CC3300"/>
                </a:solidFill>
              </a:rPr>
              <a:t> </a:t>
            </a:r>
            <a:r>
              <a:rPr lang="sr-Cyrl-CS" dirty="0">
                <a:solidFill>
                  <a:srgbClr val="CC3300"/>
                </a:solidFill>
              </a:rPr>
              <a:t>Интрузија</a:t>
            </a:r>
            <a:r>
              <a:rPr lang="sr-Latn-CS" dirty="0">
                <a:solidFill>
                  <a:srgbClr val="CC3300"/>
                </a:solidFill>
              </a:rPr>
              <a:t> </a:t>
            </a:r>
            <a:r>
              <a:rPr lang="sr-Cyrl-CS" dirty="0">
                <a:solidFill>
                  <a:srgbClr val="CC3300"/>
                </a:solidFill>
              </a:rPr>
              <a:t>зуба</a:t>
            </a:r>
            <a:r>
              <a:rPr lang="sr-Latn-CS" dirty="0">
                <a:solidFill>
                  <a:srgbClr val="CC3300"/>
                </a:solidFill>
              </a:rPr>
              <a:t> (</a:t>
            </a:r>
            <a:r>
              <a:rPr lang="en-US" dirty="0">
                <a:solidFill>
                  <a:srgbClr val="CC3300"/>
                </a:solidFill>
              </a:rPr>
              <a:t>I</a:t>
            </a:r>
            <a:r>
              <a:rPr lang="sr-Latn-CS" dirty="0">
                <a:solidFill>
                  <a:srgbClr val="CC3300"/>
                </a:solidFill>
              </a:rPr>
              <a:t>)</a:t>
            </a:r>
            <a:endParaRPr lang="en-GB" dirty="0">
              <a:solidFill>
                <a:srgbClr val="CC3300"/>
              </a:solidFill>
            </a:endParaRPr>
          </a:p>
        </p:txBody>
      </p:sp>
      <p:sp>
        <p:nvSpPr>
          <p:cNvPr id="10" name="TextBox 9"/>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11" name="Straight Connector 10"/>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58756" y="1799617"/>
            <a:ext cx="8015593" cy="707886"/>
          </a:xfrm>
          <a:prstGeom prst="rect">
            <a:avLst/>
          </a:prstGeom>
          <a:noFill/>
        </p:spPr>
        <p:txBody>
          <a:bodyPr wrap="square" rtlCol="0">
            <a:spAutoFit/>
          </a:bodyPr>
          <a:lstStyle/>
          <a:p>
            <a:r>
              <a:rPr lang="sr-Cyrl-RS" sz="2000" dirty="0" smtClean="0"/>
              <a:t>Резилијенција слузокоже – 1,5 </a:t>
            </a:r>
            <a:r>
              <a:rPr lang="sr-Cyrl-RS" sz="2000" dirty="0" smtClean="0">
                <a:cs typeface="Times New Roman" panose="02020603050405020304" pitchFamily="18" charset="0"/>
              </a:rPr>
              <a:t>± 0,3мм</a:t>
            </a:r>
          </a:p>
          <a:p>
            <a:r>
              <a:rPr lang="sr-Cyrl-RS" sz="2000" dirty="0" smtClean="0">
                <a:cs typeface="Times New Roman" panose="02020603050405020304" pitchFamily="18" charset="0"/>
              </a:rPr>
              <a:t>Интрузија зуба (вертикална покретљивост зуба) – 0,02 ± 0,01мм</a:t>
            </a:r>
            <a:endParaRPr lang="en-GB" sz="2000" dirty="0"/>
          </a:p>
        </p:txBody>
      </p:sp>
      <p:sp>
        <p:nvSpPr>
          <p:cNvPr id="13" name="Rectangle 12">
            <a:extLst>
              <a:ext uri="{FF2B5EF4-FFF2-40B4-BE49-F238E27FC236}">
                <a16:creationId xmlns:a16="http://schemas.microsoft.com/office/drawing/2014/main" id="{C742B1DE-B762-0C46-9125-C179ACEC9167}"/>
              </a:ext>
            </a:extLst>
          </p:cNvPr>
          <p:cNvSpPr/>
          <p:nvPr/>
        </p:nvSpPr>
        <p:spPr>
          <a:xfrm>
            <a:off x="387485" y="1835387"/>
            <a:ext cx="8073918" cy="752904"/>
          </a:xfrm>
          <a:prstGeom prst="rect">
            <a:avLst/>
          </a:prstGeom>
          <a:noFill/>
          <a:ln w="57150">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91829" y="2925753"/>
            <a:ext cx="7334655" cy="369332"/>
          </a:xfrm>
          <a:prstGeom prst="rect">
            <a:avLst/>
          </a:prstGeom>
          <a:solidFill>
            <a:schemeClr val="bg2">
              <a:lumMod val="90000"/>
            </a:schemeClr>
          </a:solidFill>
        </p:spPr>
        <p:txBody>
          <a:bodyPr wrap="square" rtlCol="0">
            <a:spAutoFit/>
          </a:bodyPr>
          <a:lstStyle/>
          <a:p>
            <a:r>
              <a:rPr lang="sr-Cyrl-RS" sz="1800" dirty="0" smtClean="0"/>
              <a:t>Резилијенција преко 1,5 мм – патолошко задебљање тегмента</a:t>
            </a:r>
            <a:endParaRPr lang="en-GB" sz="1800" dirty="0"/>
          </a:p>
        </p:txBody>
      </p:sp>
      <p:sp>
        <p:nvSpPr>
          <p:cNvPr id="15" name="TextBox 14"/>
          <p:cNvSpPr txBox="1"/>
          <p:nvPr/>
        </p:nvSpPr>
        <p:spPr>
          <a:xfrm>
            <a:off x="349841" y="4105072"/>
            <a:ext cx="3893731" cy="1323439"/>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p:spPr>
        <p:txBody>
          <a:bodyPr wrap="square" rtlCol="0">
            <a:spAutoFit/>
          </a:bodyPr>
          <a:lstStyle/>
          <a:p>
            <a:r>
              <a:rPr lang="sr-Cyrl-RS" sz="2000" dirty="0" smtClean="0"/>
              <a:t>Најнеповољнија ситуација – ако се код истог пацијента нађе мала вертикална покретљивост зуба и велика угибљивост слузокоже.</a:t>
            </a:r>
            <a:endParaRPr lang="en-GB" sz="2000" dirty="0"/>
          </a:p>
        </p:txBody>
      </p:sp>
      <p:pic>
        <p:nvPicPr>
          <p:cNvPr id="16" name="Picture 4" descr="Design Read Sticker by Cosmopolitan"/>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35072" flipV="1">
            <a:off x="3395856" y="4742221"/>
            <a:ext cx="1488584" cy="1488584"/>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439304" y="6396540"/>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298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94551" y="1462524"/>
            <a:ext cx="7696200" cy="369332"/>
          </a:xfrm>
          <a:prstGeom prst="rect">
            <a:avLst/>
          </a:prstGeom>
          <a:noFill/>
        </p:spPr>
        <p:txBody>
          <a:bodyPr wrap="square" rtlCol="0">
            <a:spAutoFit/>
          </a:bodyPr>
          <a:lstStyle/>
          <a:p>
            <a:pPr>
              <a:buFont typeface="Wingdings" pitchFamily="2" charset="2"/>
              <a:buChar char="§"/>
            </a:pPr>
            <a:r>
              <a:rPr lang="sr-Cyrl-RS" sz="1800" dirty="0" smtClean="0">
                <a:latin typeface="Times New Roman" pitchFamily="18" charset="0"/>
                <a:cs typeface="Times New Roman" pitchFamily="18" charset="0"/>
              </a:rPr>
              <a:t>Неповољни знаци за процену стања пародонта ретенционих зуба су:</a:t>
            </a:r>
            <a:endParaRPr lang="en-US" sz="1800" dirty="0">
              <a:latin typeface="Times New Roman" pitchFamily="18" charset="0"/>
              <a:cs typeface="Times New Roman" pitchFamily="18" charset="0"/>
            </a:endParaRPr>
          </a:p>
        </p:txBody>
      </p:sp>
      <p:sp>
        <p:nvSpPr>
          <p:cNvPr id="8" name="TextBox 7"/>
          <p:cNvSpPr txBox="1"/>
          <p:nvPr/>
        </p:nvSpPr>
        <p:spPr>
          <a:xfrm>
            <a:off x="194551" y="878745"/>
            <a:ext cx="8122595" cy="461665"/>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sr-Cyrl-RS" dirty="0" smtClean="0">
                <a:solidFill>
                  <a:schemeClr val="accent1">
                    <a:lumMod val="75000"/>
                  </a:schemeClr>
                </a:solidFill>
                <a:latin typeface="Times New Roman" pitchFamily="18" charset="0"/>
                <a:cs typeface="Times New Roman" pitchFamily="18" charset="0"/>
              </a:rPr>
              <a:t>Критеријуми за процену стања пародонта ретенционих зуба</a:t>
            </a:r>
          </a:p>
        </p:txBody>
      </p:sp>
      <p:sp>
        <p:nvSpPr>
          <p:cNvPr id="12" name="TextBox 11"/>
          <p:cNvSpPr txBox="1"/>
          <p:nvPr/>
        </p:nvSpPr>
        <p:spPr>
          <a:xfrm>
            <a:off x="7186543" y="3354421"/>
            <a:ext cx="1828800" cy="2123658"/>
          </a:xfrm>
          <a:prstGeom prst="rect">
            <a:avLst/>
          </a:prstGeom>
          <a:solidFill>
            <a:schemeClr val="accent5">
              <a:lumMod val="60000"/>
              <a:lumOff val="4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sr-Cyrl-RS" sz="1200" dirty="0" smtClean="0">
                <a:latin typeface="Times New Roman" pitchFamily="18" charset="0"/>
                <a:cs typeface="Times New Roman" pitchFamily="18" charset="0"/>
              </a:rPr>
              <a:t>За процену преосталих зуба од значаја су следеће чињенице:</a:t>
            </a:r>
          </a:p>
          <a:p>
            <a:pPr>
              <a:buFontTx/>
              <a:buChar char="-"/>
            </a:pPr>
            <a:r>
              <a:rPr lang="sr-Cyrl-RS" sz="1200" dirty="0" smtClean="0">
                <a:latin typeface="Times New Roman" pitchFamily="18" charset="0"/>
                <a:cs typeface="Times New Roman" pitchFamily="18" charset="0"/>
              </a:rPr>
              <a:t>Виталан зуб је прогностички повољнији од авиталног;</a:t>
            </a:r>
          </a:p>
          <a:p>
            <a:pPr>
              <a:buFontTx/>
              <a:buChar char="-"/>
            </a:pPr>
            <a:r>
              <a:rPr lang="sr-Cyrl-RS" sz="1200" dirty="0" smtClean="0">
                <a:latin typeface="Times New Roman" pitchFamily="18" charset="0"/>
                <a:cs typeface="Times New Roman" pitchFamily="18" charset="0"/>
              </a:rPr>
              <a:t> Вишекорени зуби и посебно вишекорени зуби са дивергентним  кореновима имају бољу прогнозу.</a:t>
            </a:r>
            <a:endParaRPr lang="en-US" sz="1200" dirty="0">
              <a:latin typeface="Times New Roman" pitchFamily="18" charset="0"/>
              <a:cs typeface="Times New Roman" pitchFamily="18" charset="0"/>
            </a:endParaRPr>
          </a:p>
        </p:txBody>
      </p:sp>
      <p:sp>
        <p:nvSpPr>
          <p:cNvPr id="6" name="TextBox 5"/>
          <p:cNvSpPr txBox="1"/>
          <p:nvPr/>
        </p:nvSpPr>
        <p:spPr>
          <a:xfrm>
            <a:off x="46831" y="176213"/>
            <a:ext cx="9144000" cy="523875"/>
          </a:xfrm>
          <a:prstGeom prst="rect">
            <a:avLst/>
          </a:prstGeom>
          <a:solidFill>
            <a:schemeClr val="bg1"/>
          </a:solidFill>
        </p:spPr>
        <p:txBody>
          <a:bodyPr>
            <a:spAutoFit/>
          </a:bodyPr>
          <a:lstStyle/>
          <a:p>
            <a:pPr>
              <a:defRPr/>
            </a:pPr>
            <a:r>
              <a:rPr lang="sr-Latn-RS" sz="2800" dirty="0">
                <a:cs typeface="Times New Roman" panose="02020603050405020304" pitchFamily="18" charset="0"/>
              </a:rPr>
              <a:t>        </a:t>
            </a:r>
            <a:r>
              <a:rPr lang="sr-Cyrl-CS" sz="2800" dirty="0">
                <a:cs typeface="Times New Roman" panose="02020603050405020304" pitchFamily="18" charset="0"/>
              </a:rPr>
              <a:t>Биомеханика</a:t>
            </a:r>
            <a:r>
              <a:rPr lang="sr-Latn-RS" sz="2800" dirty="0">
                <a:cs typeface="Times New Roman" panose="02020603050405020304" pitchFamily="18" charset="0"/>
              </a:rPr>
              <a:t> </a:t>
            </a:r>
            <a:r>
              <a:rPr lang="sr-Cyrl-CS" sz="2800" dirty="0">
                <a:cs typeface="Times New Roman" panose="02020603050405020304" pitchFamily="18" charset="0"/>
              </a:rPr>
              <a:t>парцијалне</a:t>
            </a:r>
            <a:r>
              <a:rPr lang="sr-Latn-RS" sz="2800" dirty="0">
                <a:cs typeface="Times New Roman" panose="02020603050405020304" pitchFamily="18" charset="0"/>
              </a:rPr>
              <a:t> </a:t>
            </a:r>
            <a:r>
              <a:rPr lang="sr-Cyrl-CS" sz="2800" dirty="0">
                <a:cs typeface="Times New Roman" panose="02020603050405020304" pitchFamily="18" charset="0"/>
              </a:rPr>
              <a:t>скелетиране</a:t>
            </a:r>
            <a:r>
              <a:rPr lang="sr-Latn-RS" sz="2800" dirty="0">
                <a:cs typeface="Times New Roman" panose="02020603050405020304" pitchFamily="18" charset="0"/>
              </a:rPr>
              <a:t> </a:t>
            </a:r>
            <a:r>
              <a:rPr lang="sr-Cyrl-CS" sz="2800" dirty="0">
                <a:cs typeface="Times New Roman" panose="02020603050405020304" pitchFamily="18" charset="0"/>
              </a:rPr>
              <a:t>протезе</a:t>
            </a:r>
            <a:endParaRPr lang="en-US" sz="2800" dirty="0">
              <a:cs typeface="Times New Roman" panose="02020603050405020304" pitchFamily="18" charset="0"/>
            </a:endParaRPr>
          </a:p>
        </p:txBody>
      </p:sp>
      <p:cxnSp>
        <p:nvCxnSpPr>
          <p:cNvPr id="10" name="Straight Connector 9"/>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8" name="Diagram 17"/>
          <p:cNvGraphicFramePr/>
          <p:nvPr>
            <p:extLst>
              <p:ext uri="{D42A27DB-BD31-4B8C-83A1-F6EECF244321}">
                <p14:modId xmlns:p14="http://schemas.microsoft.com/office/powerpoint/2010/main" val="2083800811"/>
              </p:ext>
            </p:extLst>
          </p:nvPr>
        </p:nvGraphicFramePr>
        <p:xfrm>
          <a:off x="194551" y="2086574"/>
          <a:ext cx="6858001" cy="4643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70998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0" y="264707"/>
            <a:ext cx="9144000" cy="523875"/>
          </a:xfrm>
          <a:prstGeom prst="rect">
            <a:avLst/>
          </a:prstGeom>
          <a:solidFill>
            <a:schemeClr val="bg1"/>
          </a:solidFill>
        </p:spPr>
        <p:txBody>
          <a:bodyPr>
            <a:spAutoFit/>
          </a:bodyPr>
          <a:lstStyle/>
          <a:p>
            <a:pPr>
              <a:defRPr/>
            </a:pPr>
            <a:r>
              <a:rPr lang="sr-Latn-RS" sz="2800" dirty="0"/>
              <a:t>        </a:t>
            </a:r>
            <a:r>
              <a:rPr lang="bs-Cyrl-BA" dirty="0"/>
              <a:t>ПИТАЊА</a:t>
            </a:r>
            <a:r>
              <a:rPr lang="bs-Latn-BA" dirty="0"/>
              <a:t> </a:t>
            </a:r>
            <a:r>
              <a:rPr lang="bs-Cyrl-BA" dirty="0"/>
              <a:t>ЗА</a:t>
            </a:r>
            <a:r>
              <a:rPr lang="bs-Latn-BA" dirty="0"/>
              <a:t> </a:t>
            </a:r>
            <a:r>
              <a:rPr lang="bs-Cyrl-BA" dirty="0"/>
              <a:t>АКТИВНОСТ</a:t>
            </a:r>
            <a:r>
              <a:rPr lang="bs-Latn-BA" dirty="0"/>
              <a:t> </a:t>
            </a:r>
            <a:r>
              <a:rPr lang="bs-Cyrl-BA" dirty="0"/>
              <a:t>У</a:t>
            </a:r>
            <a:r>
              <a:rPr lang="bs-Latn-BA" dirty="0"/>
              <a:t>  </a:t>
            </a:r>
            <a:r>
              <a:rPr lang="bs-Cyrl-BA" dirty="0"/>
              <a:t>НАСТАВИ</a:t>
            </a:r>
            <a:r>
              <a:rPr lang="bs-Latn-BA" dirty="0"/>
              <a:t> </a:t>
            </a:r>
            <a:r>
              <a:rPr lang="bs-Cyrl-BA" dirty="0"/>
              <a:t>ЗА</a:t>
            </a:r>
            <a:r>
              <a:rPr lang="bs-Latn-BA" dirty="0"/>
              <a:t> XI  </a:t>
            </a:r>
            <a:r>
              <a:rPr lang="bs-Cyrl-BA" dirty="0"/>
              <a:t>НЕДЕЉУ</a:t>
            </a:r>
            <a:r>
              <a:rPr lang="bs-Latn-BA" dirty="0"/>
              <a:t> </a:t>
            </a:r>
            <a:endParaRPr lang="en-US" dirty="0"/>
          </a:p>
        </p:txBody>
      </p:sp>
      <p:sp>
        <p:nvSpPr>
          <p:cNvPr id="63491" name="TextBox 2"/>
          <p:cNvSpPr txBox="1">
            <a:spLocks noChangeArrowheads="1"/>
          </p:cNvSpPr>
          <p:nvPr/>
        </p:nvSpPr>
        <p:spPr bwMode="auto">
          <a:xfrm>
            <a:off x="370681" y="1209320"/>
            <a:ext cx="8402638" cy="4119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nSpc>
                <a:spcPts val="2638"/>
              </a:lnSpc>
              <a:spcBef>
                <a:spcPts val="600"/>
              </a:spcBef>
              <a:buFont typeface="Calibri" panose="020F0502020204030204" pitchFamily="34" charset="0"/>
              <a:buAutoNum type="arabicPeriod"/>
            </a:pPr>
            <a:r>
              <a:rPr lang="sr-Cyrl-CS" sz="2200" dirty="0"/>
              <a:t>Пут</a:t>
            </a:r>
            <a:r>
              <a:rPr lang="en-US" sz="2200" dirty="0"/>
              <a:t> </a:t>
            </a:r>
            <a:r>
              <a:rPr lang="sr-Cyrl-CS" sz="2200" dirty="0"/>
              <a:t>уношења</a:t>
            </a:r>
            <a:r>
              <a:rPr lang="en-US" sz="2200" dirty="0"/>
              <a:t> </a:t>
            </a:r>
            <a:r>
              <a:rPr lang="sr-Cyrl-CS" sz="2200" dirty="0"/>
              <a:t>парцијалне</a:t>
            </a:r>
            <a:r>
              <a:rPr lang="en-US" sz="2200" dirty="0"/>
              <a:t> </a:t>
            </a:r>
            <a:r>
              <a:rPr lang="sr-Cyrl-CS" sz="2200" dirty="0"/>
              <a:t>скелетиране</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Пут</a:t>
            </a:r>
            <a:r>
              <a:rPr lang="en-US" sz="2200" dirty="0"/>
              <a:t> </a:t>
            </a:r>
            <a:r>
              <a:rPr lang="sr-Cyrl-CS" sz="2200" dirty="0"/>
              <a:t>померања</a:t>
            </a:r>
            <a:r>
              <a:rPr lang="en-US" sz="2200" dirty="0"/>
              <a:t> </a:t>
            </a:r>
            <a:r>
              <a:rPr lang="sr-Cyrl-CS" sz="2200" dirty="0"/>
              <a:t>парцијалне</a:t>
            </a:r>
            <a:r>
              <a:rPr lang="en-US" sz="2200" dirty="0"/>
              <a:t> </a:t>
            </a:r>
            <a:r>
              <a:rPr lang="sr-Cyrl-CS" sz="2200" dirty="0"/>
              <a:t>скелетиране</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Екватор</a:t>
            </a:r>
            <a:r>
              <a:rPr lang="en-US" sz="2200" dirty="0"/>
              <a:t> </a:t>
            </a:r>
            <a:r>
              <a:rPr lang="sr-Cyrl-CS" sz="2200" dirty="0"/>
              <a:t>зуба</a:t>
            </a:r>
            <a:r>
              <a:rPr lang="en-US" sz="2200" dirty="0"/>
              <a:t> </a:t>
            </a:r>
            <a:r>
              <a:rPr lang="sr-Cyrl-CS" sz="2200" dirty="0"/>
              <a:t>повучен</a:t>
            </a:r>
            <a:r>
              <a:rPr lang="en-US" sz="2200" dirty="0"/>
              <a:t> </a:t>
            </a:r>
            <a:r>
              <a:rPr lang="sr-Cyrl-CS" sz="2200" dirty="0"/>
              <a:t>из</a:t>
            </a:r>
            <a:r>
              <a:rPr lang="en-US" sz="2200" dirty="0"/>
              <a:t> </a:t>
            </a:r>
            <a:r>
              <a:rPr lang="sr-Cyrl-CS" sz="2200" dirty="0"/>
              <a:t>правца</a:t>
            </a:r>
            <a:r>
              <a:rPr lang="en-US" sz="2200" dirty="0"/>
              <a:t> </a:t>
            </a:r>
            <a:r>
              <a:rPr lang="sr-Cyrl-CS" sz="2200" dirty="0"/>
              <a:t>померања</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Екватор</a:t>
            </a:r>
            <a:r>
              <a:rPr lang="en-US" sz="2200" dirty="0"/>
              <a:t> </a:t>
            </a:r>
            <a:r>
              <a:rPr lang="sr-Cyrl-CS" sz="2200" dirty="0"/>
              <a:t>зуба</a:t>
            </a:r>
            <a:r>
              <a:rPr lang="en-US" sz="2200" dirty="0"/>
              <a:t> </a:t>
            </a:r>
            <a:r>
              <a:rPr lang="sr-Cyrl-CS" sz="2200" dirty="0"/>
              <a:t>повучен</a:t>
            </a:r>
            <a:r>
              <a:rPr lang="en-US" sz="2200" dirty="0"/>
              <a:t> </a:t>
            </a:r>
            <a:r>
              <a:rPr lang="sr-Cyrl-CS" sz="2200" dirty="0"/>
              <a:t>из</a:t>
            </a:r>
            <a:r>
              <a:rPr lang="en-US" sz="2200" dirty="0"/>
              <a:t> </a:t>
            </a:r>
            <a:r>
              <a:rPr lang="sr-Cyrl-CS" sz="2200" dirty="0"/>
              <a:t>правца</a:t>
            </a:r>
            <a:r>
              <a:rPr lang="en-US" sz="2200" dirty="0"/>
              <a:t> </a:t>
            </a:r>
            <a:r>
              <a:rPr lang="sr-Cyrl-CS" sz="2200" dirty="0"/>
              <a:t>уношења</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Дубина</a:t>
            </a:r>
            <a:r>
              <a:rPr lang="en-US" sz="2200" dirty="0"/>
              <a:t> </a:t>
            </a:r>
            <a:r>
              <a:rPr lang="sr-Cyrl-CS" sz="2200" dirty="0"/>
              <a:t>подминираности</a:t>
            </a:r>
            <a:r>
              <a:rPr lang="en-US" sz="2200" dirty="0"/>
              <a:t> </a:t>
            </a:r>
            <a:r>
              <a:rPr lang="sr-Cyrl-CS" sz="2200" dirty="0"/>
              <a:t>ретенционих</a:t>
            </a:r>
            <a:r>
              <a:rPr lang="en-US" sz="2200" dirty="0"/>
              <a:t> </a:t>
            </a:r>
            <a:r>
              <a:rPr lang="sr-Cyrl-CS" sz="2200" dirty="0"/>
              <a:t>зуба</a:t>
            </a:r>
            <a:endParaRPr lang="en-US" sz="2200" dirty="0"/>
          </a:p>
          <a:p>
            <a:pPr>
              <a:lnSpc>
                <a:spcPts val="2638"/>
              </a:lnSpc>
              <a:spcBef>
                <a:spcPts val="600"/>
              </a:spcBef>
              <a:buFont typeface="Calibri" panose="020F0502020204030204" pitchFamily="34" charset="0"/>
              <a:buAutoNum type="arabicPeriod"/>
            </a:pPr>
            <a:r>
              <a:rPr lang="sr-Cyrl-CS" sz="2200" dirty="0"/>
              <a:t>Водеће</a:t>
            </a:r>
            <a:r>
              <a:rPr lang="en-US" sz="2200" dirty="0"/>
              <a:t> </a:t>
            </a:r>
            <a:r>
              <a:rPr lang="sr-Cyrl-CS" sz="2200" dirty="0"/>
              <a:t>равни</a:t>
            </a:r>
            <a:r>
              <a:rPr lang="en-US" sz="2200" dirty="0"/>
              <a:t> </a:t>
            </a:r>
            <a:r>
              <a:rPr lang="sr-Cyrl-CS" sz="2200" dirty="0"/>
              <a:t>ретенционих</a:t>
            </a:r>
            <a:r>
              <a:rPr lang="en-US" sz="2200" dirty="0"/>
              <a:t> </a:t>
            </a:r>
            <a:r>
              <a:rPr lang="sr-Cyrl-CS" sz="2200" dirty="0"/>
              <a:t>зуба</a:t>
            </a:r>
            <a:endParaRPr lang="en-US" sz="2200" dirty="0"/>
          </a:p>
          <a:p>
            <a:pPr>
              <a:lnSpc>
                <a:spcPts val="2638"/>
              </a:lnSpc>
              <a:spcBef>
                <a:spcPts val="600"/>
              </a:spcBef>
              <a:buFont typeface="Calibri" panose="020F0502020204030204" pitchFamily="34" charset="0"/>
              <a:buAutoNum type="arabicPeriod"/>
            </a:pPr>
            <a:r>
              <a:rPr lang="sr-Cyrl-CS" sz="2200" dirty="0"/>
              <a:t>Ретенција</a:t>
            </a:r>
            <a:r>
              <a:rPr lang="en-US" sz="2200" dirty="0"/>
              <a:t> </a:t>
            </a:r>
            <a:r>
              <a:rPr lang="sr-Cyrl-CS" sz="2200" dirty="0"/>
              <a:t>парцијалне</a:t>
            </a:r>
            <a:r>
              <a:rPr lang="en-US" sz="2200" dirty="0"/>
              <a:t> </a:t>
            </a:r>
            <a:r>
              <a:rPr lang="sr-Cyrl-CS" sz="2200" dirty="0"/>
              <a:t>скелетиране</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Ретенциона</a:t>
            </a:r>
            <a:r>
              <a:rPr lang="en-US" sz="2200" dirty="0"/>
              <a:t> </a:t>
            </a:r>
            <a:r>
              <a:rPr lang="sr-Cyrl-CS" sz="2200" dirty="0"/>
              <a:t>сила</a:t>
            </a:r>
            <a:r>
              <a:rPr lang="en-US" sz="2200" dirty="0"/>
              <a:t> </a:t>
            </a:r>
            <a:r>
              <a:rPr lang="sr-Cyrl-CS" sz="2200" dirty="0"/>
              <a:t>парцијалне</a:t>
            </a:r>
            <a:r>
              <a:rPr lang="en-US" sz="2200" dirty="0"/>
              <a:t> </a:t>
            </a:r>
            <a:r>
              <a:rPr lang="sr-Cyrl-CS" sz="2200" dirty="0"/>
              <a:t>скелетиране</a:t>
            </a:r>
            <a:r>
              <a:rPr lang="en-US" sz="2200" dirty="0"/>
              <a:t> </a:t>
            </a:r>
            <a:r>
              <a:rPr lang="sr-Cyrl-CS" sz="2200" dirty="0"/>
              <a:t>протезе</a:t>
            </a:r>
            <a:endParaRPr lang="en-US" sz="2200" dirty="0"/>
          </a:p>
          <a:p>
            <a:pPr>
              <a:lnSpc>
                <a:spcPts val="2638"/>
              </a:lnSpc>
              <a:spcBef>
                <a:spcPts val="600"/>
              </a:spcBef>
              <a:buFont typeface="Calibri" panose="020F0502020204030204" pitchFamily="34" charset="0"/>
              <a:buAutoNum type="arabicPeriod"/>
            </a:pPr>
            <a:r>
              <a:rPr lang="sr-Cyrl-CS" sz="2200" dirty="0"/>
              <a:t>Принципи</a:t>
            </a:r>
            <a:r>
              <a:rPr lang="en-US" sz="2200" dirty="0"/>
              <a:t> </a:t>
            </a:r>
            <a:r>
              <a:rPr lang="sr-Cyrl-CS" sz="2200" dirty="0"/>
              <a:t>примарне</a:t>
            </a:r>
            <a:r>
              <a:rPr lang="en-US" sz="2200" dirty="0"/>
              <a:t> </a:t>
            </a:r>
            <a:r>
              <a:rPr lang="sr-Cyrl-CS" sz="2200" dirty="0"/>
              <a:t>ретенције</a:t>
            </a:r>
            <a:r>
              <a:rPr lang="en-US" sz="2200" dirty="0"/>
              <a:t> </a:t>
            </a:r>
            <a:r>
              <a:rPr lang="sr-Cyrl-CS" sz="2200" dirty="0"/>
              <a:t>парцијалне</a:t>
            </a:r>
            <a:r>
              <a:rPr lang="en-US" sz="2200" dirty="0"/>
              <a:t> </a:t>
            </a:r>
            <a:r>
              <a:rPr lang="sr-Cyrl-CS" sz="2200" dirty="0"/>
              <a:t>скелетиране</a:t>
            </a:r>
            <a:r>
              <a:rPr lang="en-US" sz="2200" dirty="0"/>
              <a:t> </a:t>
            </a:r>
            <a:r>
              <a:rPr lang="sr-Cyrl-CS" sz="2200" dirty="0"/>
              <a:t>протезе</a:t>
            </a:r>
            <a:r>
              <a:rPr lang="en-US" sz="2200" dirty="0"/>
              <a:t> </a:t>
            </a:r>
          </a:p>
          <a:p>
            <a:pPr>
              <a:lnSpc>
                <a:spcPts val="2638"/>
              </a:lnSpc>
              <a:spcBef>
                <a:spcPts val="600"/>
              </a:spcBef>
              <a:buFont typeface="Calibri" panose="020F0502020204030204" pitchFamily="34" charset="0"/>
              <a:buAutoNum type="arabicPeriod"/>
            </a:pPr>
            <a:r>
              <a:rPr lang="sr-Cyrl-CS" sz="2200" dirty="0"/>
              <a:t>Планирање</a:t>
            </a:r>
            <a:r>
              <a:rPr lang="en-US" sz="2200" dirty="0"/>
              <a:t> </a:t>
            </a:r>
            <a:r>
              <a:rPr lang="sr-Cyrl-CS" sz="2200" dirty="0"/>
              <a:t>ПСП</a:t>
            </a:r>
            <a:r>
              <a:rPr lang="en-US" sz="2200" dirty="0"/>
              <a:t> </a:t>
            </a:r>
            <a:r>
              <a:rPr lang="sr-Cyrl-CS" sz="2200" dirty="0"/>
              <a:t>са</a:t>
            </a:r>
            <a:r>
              <a:rPr lang="en-US" sz="2200" dirty="0"/>
              <a:t> </a:t>
            </a:r>
            <a:r>
              <a:rPr lang="sr-Cyrl-CS" sz="2200" dirty="0"/>
              <a:t>слободним</a:t>
            </a:r>
            <a:r>
              <a:rPr lang="en-US" sz="2200" dirty="0"/>
              <a:t> </a:t>
            </a:r>
            <a:r>
              <a:rPr lang="sr-Cyrl-CS" sz="2200" dirty="0"/>
              <a:t>седлима</a:t>
            </a:r>
            <a:endParaRPr lang="en-US" sz="2200" dirty="0"/>
          </a:p>
        </p:txBody>
      </p:sp>
      <p:cxnSp>
        <p:nvCxnSpPr>
          <p:cNvPr id="5" name="Straight Connector 4"/>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49323"/>
    </mc:Choice>
    <mc:Fallback xmlns="">
      <p:transition spd="slow" advTm="49323"/>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TextBox 2"/>
          <p:cNvSpPr txBox="1">
            <a:spLocks noChangeArrowheads="1"/>
          </p:cNvSpPr>
          <p:nvPr/>
        </p:nvSpPr>
        <p:spPr bwMode="auto">
          <a:xfrm>
            <a:off x="355600" y="1539875"/>
            <a:ext cx="8402638"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ts val="600"/>
              </a:spcBef>
              <a:buFont typeface="Calibri" panose="020F0502020204030204" pitchFamily="34" charset="0"/>
              <a:buAutoNum type="arabicPeriod" startAt="11"/>
            </a:pPr>
            <a:r>
              <a:rPr lang="sr-Cyrl-CS" sz="2200" dirty="0"/>
              <a:t>Планирање</a:t>
            </a:r>
            <a:r>
              <a:rPr lang="en-US" sz="2200" dirty="0"/>
              <a:t> </a:t>
            </a:r>
            <a:r>
              <a:rPr lang="sr-Cyrl-CS" sz="2200" dirty="0"/>
              <a:t>ПСП</a:t>
            </a:r>
            <a:r>
              <a:rPr lang="en-US" sz="2200" dirty="0"/>
              <a:t> </a:t>
            </a:r>
            <a:r>
              <a:rPr lang="sr-Cyrl-CS" sz="2200" dirty="0"/>
              <a:t>са</a:t>
            </a:r>
            <a:r>
              <a:rPr lang="en-US" sz="2200" dirty="0"/>
              <a:t> </a:t>
            </a:r>
            <a:r>
              <a:rPr lang="sr-Cyrl-CS" sz="2200" dirty="0"/>
              <a:t>уметнутим</a:t>
            </a:r>
            <a:r>
              <a:rPr lang="en-US" sz="2200" dirty="0"/>
              <a:t> </a:t>
            </a:r>
            <a:r>
              <a:rPr lang="sr-Cyrl-CS" sz="2200" dirty="0"/>
              <a:t>седлима</a:t>
            </a:r>
            <a:endParaRPr lang="en-US" sz="2200" dirty="0"/>
          </a:p>
          <a:p>
            <a:pPr>
              <a:spcBef>
                <a:spcPts val="600"/>
              </a:spcBef>
              <a:buFont typeface="Calibri" panose="020F0502020204030204" pitchFamily="34" charset="0"/>
              <a:buAutoNum type="arabicPeriod" startAt="11"/>
            </a:pPr>
            <a:r>
              <a:rPr lang="sr-Cyrl-CS" sz="2200" dirty="0"/>
              <a:t>Планирање</a:t>
            </a:r>
            <a:r>
              <a:rPr lang="en-US" sz="2200" dirty="0"/>
              <a:t> </a:t>
            </a:r>
            <a:r>
              <a:rPr lang="sr-Cyrl-CS" sz="2200" dirty="0"/>
              <a:t>ПСП</a:t>
            </a:r>
            <a:r>
              <a:rPr lang="en-US" sz="2200" dirty="0"/>
              <a:t> </a:t>
            </a:r>
            <a:r>
              <a:rPr lang="sr-Cyrl-CS" sz="2200" dirty="0"/>
              <a:t>са</a:t>
            </a:r>
            <a:r>
              <a:rPr lang="en-US" sz="2200" dirty="0"/>
              <a:t> </a:t>
            </a:r>
            <a:r>
              <a:rPr lang="sr-Cyrl-CS" sz="2200" dirty="0"/>
              <a:t>комбинованим</a:t>
            </a:r>
            <a:r>
              <a:rPr lang="en-US" sz="2200" dirty="0"/>
              <a:t> </a:t>
            </a:r>
            <a:r>
              <a:rPr lang="sr-Cyrl-CS" sz="2200" dirty="0"/>
              <a:t>седлима</a:t>
            </a:r>
            <a:endParaRPr lang="en-US" sz="2200" dirty="0"/>
          </a:p>
          <a:p>
            <a:pPr>
              <a:spcBef>
                <a:spcPts val="600"/>
              </a:spcBef>
              <a:buFont typeface="Calibri" panose="020F0502020204030204" pitchFamily="34" charset="0"/>
              <a:buAutoNum type="arabicPeriod" startAt="11"/>
            </a:pPr>
            <a:r>
              <a:rPr lang="sr-Cyrl-CS" sz="2200" dirty="0"/>
              <a:t>Стабилизација</a:t>
            </a:r>
            <a:r>
              <a:rPr lang="en-US" sz="2200" dirty="0"/>
              <a:t> </a:t>
            </a:r>
            <a:r>
              <a:rPr lang="sr-Cyrl-CS" sz="2200" dirty="0"/>
              <a:t>ПСП</a:t>
            </a:r>
            <a:r>
              <a:rPr lang="en-US" sz="2200" dirty="0"/>
              <a:t> </a:t>
            </a:r>
            <a:r>
              <a:rPr lang="sr-Cyrl-CS" sz="2200" dirty="0"/>
              <a:t>са</a:t>
            </a:r>
            <a:r>
              <a:rPr lang="en-US" sz="2200" dirty="0"/>
              <a:t> </a:t>
            </a:r>
            <a:r>
              <a:rPr lang="sr-Cyrl-CS" sz="2200" dirty="0"/>
              <a:t>слободним</a:t>
            </a:r>
            <a:r>
              <a:rPr lang="en-US" sz="2200" dirty="0"/>
              <a:t> </a:t>
            </a:r>
            <a:r>
              <a:rPr lang="sr-Cyrl-CS" sz="2200" dirty="0"/>
              <a:t>седлима</a:t>
            </a:r>
            <a:endParaRPr lang="en-US" sz="2200" dirty="0"/>
          </a:p>
          <a:p>
            <a:pPr>
              <a:spcBef>
                <a:spcPts val="600"/>
              </a:spcBef>
              <a:buFont typeface="Calibri" panose="020F0502020204030204" pitchFamily="34" charset="0"/>
              <a:buAutoNum type="arabicPeriod" startAt="11"/>
            </a:pPr>
            <a:r>
              <a:rPr lang="sr-Cyrl-CS" sz="2200" dirty="0"/>
              <a:t>Стабилизација</a:t>
            </a:r>
            <a:r>
              <a:rPr lang="en-US" sz="2200" dirty="0"/>
              <a:t> </a:t>
            </a:r>
            <a:r>
              <a:rPr lang="sr-Cyrl-CS" sz="2200" dirty="0"/>
              <a:t>ПСП</a:t>
            </a:r>
            <a:r>
              <a:rPr lang="en-US" sz="2200" dirty="0"/>
              <a:t> </a:t>
            </a:r>
            <a:r>
              <a:rPr lang="sr-Cyrl-CS" sz="2200" dirty="0"/>
              <a:t>са</a:t>
            </a:r>
            <a:r>
              <a:rPr lang="en-US" sz="2200" dirty="0"/>
              <a:t> </a:t>
            </a:r>
            <a:r>
              <a:rPr lang="sr-Cyrl-CS" sz="2200" dirty="0"/>
              <a:t>комбинованим</a:t>
            </a:r>
            <a:r>
              <a:rPr lang="en-US" sz="2200" dirty="0"/>
              <a:t> </a:t>
            </a:r>
            <a:r>
              <a:rPr lang="sr-Cyrl-CS" sz="2200" dirty="0"/>
              <a:t>седлима</a:t>
            </a:r>
            <a:endParaRPr lang="en-US" sz="2200" dirty="0"/>
          </a:p>
          <a:p>
            <a:pPr>
              <a:spcBef>
                <a:spcPts val="600"/>
              </a:spcBef>
              <a:buFont typeface="Calibri" panose="020F0502020204030204" pitchFamily="34" charset="0"/>
              <a:buAutoNum type="arabicPeriod" startAt="11"/>
            </a:pPr>
            <a:r>
              <a:rPr lang="sr-Cyrl-CS" sz="2200" dirty="0"/>
              <a:t>Стабилизација</a:t>
            </a:r>
            <a:r>
              <a:rPr lang="en-US" sz="2200" dirty="0"/>
              <a:t> </a:t>
            </a:r>
            <a:r>
              <a:rPr lang="sr-Cyrl-CS" sz="2200" dirty="0"/>
              <a:t>ПСП</a:t>
            </a:r>
            <a:r>
              <a:rPr lang="en-US" sz="2200" dirty="0"/>
              <a:t> </a:t>
            </a:r>
            <a:r>
              <a:rPr lang="sr-Cyrl-CS" sz="2200" dirty="0"/>
              <a:t>са</a:t>
            </a:r>
            <a:r>
              <a:rPr lang="en-US" sz="2200" dirty="0"/>
              <a:t> </a:t>
            </a:r>
            <a:r>
              <a:rPr lang="sr-Cyrl-CS" sz="2200" dirty="0"/>
              <a:t>уметнутим</a:t>
            </a:r>
            <a:r>
              <a:rPr lang="en-US" sz="2200" dirty="0"/>
              <a:t> </a:t>
            </a:r>
            <a:r>
              <a:rPr lang="sr-Cyrl-CS" sz="2200" dirty="0"/>
              <a:t>седлима</a:t>
            </a:r>
            <a:endParaRPr lang="en-US" sz="2200" dirty="0"/>
          </a:p>
          <a:p>
            <a:pPr>
              <a:spcBef>
                <a:spcPts val="600"/>
              </a:spcBef>
              <a:buFont typeface="Calibri" panose="020F0502020204030204" pitchFamily="34" charset="0"/>
              <a:buAutoNum type="arabicPeriod" startAt="11"/>
            </a:pPr>
            <a:r>
              <a:rPr lang="sr-Cyrl-CS" sz="2200" dirty="0"/>
              <a:t>Основни</a:t>
            </a:r>
            <a:r>
              <a:rPr lang="en-US" sz="2200" dirty="0"/>
              <a:t> </a:t>
            </a:r>
            <a:r>
              <a:rPr lang="sr-Cyrl-CS" sz="2200" dirty="0"/>
              <a:t>биомеханички</a:t>
            </a:r>
            <a:r>
              <a:rPr lang="en-US" sz="2200" dirty="0"/>
              <a:t> </a:t>
            </a:r>
            <a:r>
              <a:rPr lang="sr-Cyrl-CS" sz="2200" dirty="0"/>
              <a:t>проблем</a:t>
            </a:r>
            <a:r>
              <a:rPr lang="en-US" sz="2200" dirty="0"/>
              <a:t> </a:t>
            </a:r>
            <a:r>
              <a:rPr lang="sr-Cyrl-CS" sz="2200" dirty="0"/>
              <a:t>у</a:t>
            </a:r>
            <a:r>
              <a:rPr lang="en-US" sz="2200" dirty="0"/>
              <a:t> </a:t>
            </a:r>
            <a:r>
              <a:rPr lang="sr-Cyrl-CS" sz="2200" dirty="0"/>
              <a:t>терапији</a:t>
            </a:r>
            <a:r>
              <a:rPr lang="en-US" sz="2200" dirty="0"/>
              <a:t> </a:t>
            </a:r>
            <a:r>
              <a:rPr lang="sr-Cyrl-CS" sz="2200" dirty="0"/>
              <a:t>крезубости</a:t>
            </a:r>
            <a:r>
              <a:rPr lang="en-US" sz="2200" dirty="0"/>
              <a:t> </a:t>
            </a:r>
            <a:r>
              <a:rPr lang="sr-Cyrl-CS" sz="2200" dirty="0"/>
              <a:t>ПСП</a:t>
            </a:r>
            <a:endParaRPr lang="en-US" sz="2200" dirty="0"/>
          </a:p>
          <a:p>
            <a:pPr>
              <a:spcBef>
                <a:spcPts val="600"/>
              </a:spcBef>
              <a:buFont typeface="Calibri" panose="020F0502020204030204" pitchFamily="34" charset="0"/>
              <a:buAutoNum type="arabicPeriod" startAt="11"/>
            </a:pPr>
            <a:r>
              <a:rPr lang="sr-Cyrl-CS" sz="2200" dirty="0"/>
              <a:t>Полуге</a:t>
            </a:r>
            <a:r>
              <a:rPr lang="en-US" sz="2200" dirty="0"/>
              <a:t> (</a:t>
            </a:r>
            <a:r>
              <a:rPr lang="sr-Cyrl-CS" sz="2200" dirty="0"/>
              <a:t>дефиниција</a:t>
            </a:r>
            <a:r>
              <a:rPr lang="en-US" sz="2200" dirty="0"/>
              <a:t>, </a:t>
            </a:r>
            <a:r>
              <a:rPr lang="sr-Cyrl-CS" sz="2200" dirty="0"/>
              <a:t>поделе</a:t>
            </a:r>
            <a:r>
              <a:rPr lang="en-US" sz="2200" dirty="0"/>
              <a:t>, </a:t>
            </a:r>
            <a:r>
              <a:rPr lang="sr-Cyrl-CS" sz="2200" dirty="0"/>
              <a:t>примери</a:t>
            </a:r>
            <a:r>
              <a:rPr lang="en-US" sz="2200" dirty="0"/>
              <a:t>)</a:t>
            </a:r>
          </a:p>
          <a:p>
            <a:pPr>
              <a:spcBef>
                <a:spcPts val="600"/>
              </a:spcBef>
              <a:buFont typeface="Calibri" panose="020F0502020204030204" pitchFamily="34" charset="0"/>
              <a:buAutoNum type="arabicPeriod" startAt="11"/>
            </a:pPr>
            <a:r>
              <a:rPr lang="sr-Cyrl-CS" sz="2200" dirty="0"/>
              <a:t>Интрузија</a:t>
            </a:r>
            <a:r>
              <a:rPr lang="en-US" sz="2200" dirty="0"/>
              <a:t> </a:t>
            </a:r>
            <a:r>
              <a:rPr lang="sr-Cyrl-CS" sz="2200" dirty="0"/>
              <a:t>ретенционог</a:t>
            </a:r>
            <a:r>
              <a:rPr lang="en-US" sz="2200" dirty="0"/>
              <a:t> </a:t>
            </a:r>
            <a:r>
              <a:rPr lang="sr-Cyrl-CS" sz="2200" dirty="0"/>
              <a:t>зуба</a:t>
            </a:r>
            <a:r>
              <a:rPr lang="en-US" sz="2200" dirty="0"/>
              <a:t> </a:t>
            </a:r>
            <a:r>
              <a:rPr lang="sr-Cyrl-CS" sz="2200" dirty="0"/>
              <a:t>и</a:t>
            </a:r>
            <a:r>
              <a:rPr lang="en-US" sz="2200" dirty="0"/>
              <a:t> </a:t>
            </a:r>
            <a:r>
              <a:rPr lang="sr-Cyrl-CS" sz="2200" dirty="0"/>
              <a:t>резилијенција</a:t>
            </a:r>
            <a:r>
              <a:rPr lang="en-US" sz="2200" dirty="0"/>
              <a:t> </a:t>
            </a:r>
            <a:r>
              <a:rPr lang="sr-Cyrl-CS" sz="2200" dirty="0"/>
              <a:t>мукоосеалног</a:t>
            </a:r>
            <a:r>
              <a:rPr lang="en-US" sz="2200" dirty="0"/>
              <a:t> </a:t>
            </a:r>
            <a:r>
              <a:rPr lang="sr-Cyrl-CS" sz="2200" dirty="0"/>
              <a:t>тегмента</a:t>
            </a:r>
            <a:r>
              <a:rPr lang="en-US" sz="2200" dirty="0"/>
              <a:t> </a:t>
            </a:r>
            <a:r>
              <a:rPr lang="sr-Cyrl-CS" sz="2200" dirty="0"/>
              <a:t>слободног</a:t>
            </a:r>
            <a:r>
              <a:rPr lang="en-US" sz="2200" dirty="0"/>
              <a:t> </a:t>
            </a:r>
            <a:r>
              <a:rPr lang="sr-Cyrl-CS" sz="2200" dirty="0"/>
              <a:t>седла</a:t>
            </a:r>
            <a:endParaRPr lang="en-US" sz="2200" dirty="0"/>
          </a:p>
          <a:p>
            <a:pPr>
              <a:spcBef>
                <a:spcPts val="600"/>
              </a:spcBef>
              <a:buFont typeface="Calibri" panose="020F0502020204030204" pitchFamily="34" charset="0"/>
              <a:buAutoNum type="arabicPeriod" startAt="11"/>
            </a:pPr>
            <a:r>
              <a:rPr lang="sr-Cyrl-CS" sz="2200" dirty="0"/>
              <a:t>Слободе</a:t>
            </a:r>
            <a:r>
              <a:rPr lang="en-US" sz="2200" dirty="0"/>
              <a:t> </a:t>
            </a:r>
            <a:r>
              <a:rPr lang="sr-Cyrl-CS" sz="2200" dirty="0"/>
              <a:t>кретања</a:t>
            </a:r>
            <a:r>
              <a:rPr lang="en-US" sz="2200" dirty="0"/>
              <a:t> </a:t>
            </a:r>
            <a:r>
              <a:rPr lang="sr-Cyrl-CS" sz="2200" dirty="0"/>
              <a:t>слободног</a:t>
            </a:r>
            <a:r>
              <a:rPr lang="en-US" sz="2200" dirty="0"/>
              <a:t> </a:t>
            </a:r>
            <a:r>
              <a:rPr lang="sr-Cyrl-CS" sz="2200" dirty="0"/>
              <a:t>седла</a:t>
            </a:r>
            <a:r>
              <a:rPr lang="en-US" sz="2200" dirty="0"/>
              <a:t> </a:t>
            </a:r>
            <a:r>
              <a:rPr lang="sr-Cyrl-CS" sz="2200" dirty="0"/>
              <a:t>ПСП</a:t>
            </a:r>
            <a:endParaRPr lang="en-US" sz="2200" dirty="0"/>
          </a:p>
          <a:p>
            <a:pPr>
              <a:spcBef>
                <a:spcPts val="600"/>
              </a:spcBef>
              <a:buFont typeface="Calibri" panose="020F0502020204030204" pitchFamily="34" charset="0"/>
              <a:buAutoNum type="arabicPeriod" startAt="11"/>
            </a:pPr>
            <a:r>
              <a:rPr lang="sr-Cyrl-CS" sz="2200" dirty="0"/>
              <a:t>Мерење</a:t>
            </a:r>
            <a:r>
              <a:rPr lang="en-US" sz="2200" dirty="0"/>
              <a:t> </a:t>
            </a:r>
            <a:r>
              <a:rPr lang="sr-Cyrl-CS" sz="2200" dirty="0"/>
              <a:t>ретенционе</a:t>
            </a:r>
            <a:r>
              <a:rPr lang="en-US" sz="2200" dirty="0"/>
              <a:t> </a:t>
            </a:r>
            <a:r>
              <a:rPr lang="sr-Cyrl-CS" sz="2200" dirty="0"/>
              <a:t>силе</a:t>
            </a:r>
            <a:r>
              <a:rPr lang="en-US" sz="2200" dirty="0"/>
              <a:t> </a:t>
            </a:r>
            <a:r>
              <a:rPr lang="sr-Cyrl-CS" sz="2200" dirty="0"/>
              <a:t>ПСП</a:t>
            </a:r>
            <a:r>
              <a:rPr lang="en-US" sz="2200" dirty="0"/>
              <a:t> </a:t>
            </a:r>
            <a:r>
              <a:rPr lang="sr-Cyrl-CS" sz="2200" dirty="0"/>
              <a:t>по</a:t>
            </a:r>
            <a:r>
              <a:rPr lang="en-US" sz="2200" dirty="0"/>
              <a:t> BIOS </a:t>
            </a:r>
            <a:r>
              <a:rPr lang="sr-Cyrl-CS" sz="2200" dirty="0"/>
              <a:t>систему</a:t>
            </a:r>
            <a:endParaRPr lang="en-US" sz="2200" dirty="0"/>
          </a:p>
        </p:txBody>
      </p:sp>
      <p:sp>
        <p:nvSpPr>
          <p:cNvPr id="5" name="TextBox 4"/>
          <p:cNvSpPr txBox="1"/>
          <p:nvPr/>
        </p:nvSpPr>
        <p:spPr>
          <a:xfrm>
            <a:off x="0" y="264707"/>
            <a:ext cx="9144000" cy="523875"/>
          </a:xfrm>
          <a:prstGeom prst="rect">
            <a:avLst/>
          </a:prstGeom>
          <a:solidFill>
            <a:schemeClr val="bg1"/>
          </a:solidFill>
        </p:spPr>
        <p:txBody>
          <a:bodyPr>
            <a:spAutoFit/>
          </a:bodyPr>
          <a:lstStyle/>
          <a:p>
            <a:pPr>
              <a:defRPr/>
            </a:pPr>
            <a:r>
              <a:rPr lang="sr-Latn-RS" sz="2800" dirty="0"/>
              <a:t>        </a:t>
            </a:r>
            <a:r>
              <a:rPr lang="bs-Cyrl-BA" dirty="0"/>
              <a:t>ПИТАЊА</a:t>
            </a:r>
            <a:r>
              <a:rPr lang="bs-Latn-BA" dirty="0"/>
              <a:t> </a:t>
            </a:r>
            <a:r>
              <a:rPr lang="bs-Cyrl-BA" dirty="0"/>
              <a:t>ЗА</a:t>
            </a:r>
            <a:r>
              <a:rPr lang="bs-Latn-BA" dirty="0"/>
              <a:t> </a:t>
            </a:r>
            <a:r>
              <a:rPr lang="bs-Cyrl-BA" dirty="0"/>
              <a:t>АКТИВНОСТ</a:t>
            </a:r>
            <a:r>
              <a:rPr lang="bs-Latn-BA" dirty="0"/>
              <a:t> </a:t>
            </a:r>
            <a:r>
              <a:rPr lang="bs-Cyrl-BA" dirty="0"/>
              <a:t>У</a:t>
            </a:r>
            <a:r>
              <a:rPr lang="bs-Latn-BA" dirty="0"/>
              <a:t>  </a:t>
            </a:r>
            <a:r>
              <a:rPr lang="bs-Cyrl-BA" dirty="0"/>
              <a:t>НАСТАВИ</a:t>
            </a:r>
            <a:r>
              <a:rPr lang="bs-Latn-BA" dirty="0"/>
              <a:t> </a:t>
            </a:r>
            <a:r>
              <a:rPr lang="bs-Cyrl-BA" dirty="0"/>
              <a:t>ЗА</a:t>
            </a:r>
            <a:r>
              <a:rPr lang="bs-Latn-BA" dirty="0"/>
              <a:t> XI  </a:t>
            </a:r>
            <a:r>
              <a:rPr lang="bs-Cyrl-BA" dirty="0"/>
              <a:t>НЕДЕЉУ</a:t>
            </a:r>
            <a:r>
              <a:rPr lang="bs-Latn-BA" dirty="0"/>
              <a:t> </a:t>
            </a:r>
            <a:endParaRPr lang="en-US" dirty="0"/>
          </a:p>
        </p:txBody>
      </p:sp>
      <p:cxnSp>
        <p:nvCxnSpPr>
          <p:cNvPr id="6" name="Straight Connector 5"/>
          <p:cNvCxnSpPr/>
          <p:nvPr/>
        </p:nvCxnSpPr>
        <p:spPr>
          <a:xfrm>
            <a:off x="435078" y="737013"/>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59245"/>
    </mc:Choice>
    <mc:Fallback xmlns="">
      <p:transition spd="slow" advTm="59245"/>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Text Box 8"/>
          <p:cNvSpPr txBox="1">
            <a:spLocks noChangeArrowheads="1"/>
          </p:cNvSpPr>
          <p:nvPr/>
        </p:nvSpPr>
        <p:spPr bwMode="auto">
          <a:xfrm>
            <a:off x="848199" y="2645148"/>
            <a:ext cx="3441699" cy="1569660"/>
          </a:xfrm>
          <a:prstGeom prst="rect">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lang="sr-Cyrl-CS" dirty="0"/>
              <a:t>Пут</a:t>
            </a:r>
            <a:r>
              <a:rPr lang="sr-Latn-CS" dirty="0"/>
              <a:t> </a:t>
            </a:r>
            <a:r>
              <a:rPr lang="sr-Cyrl-CS" dirty="0"/>
              <a:t>уношења</a:t>
            </a:r>
            <a:r>
              <a:rPr lang="sr-Latn-CS" dirty="0"/>
              <a:t> </a:t>
            </a:r>
            <a:r>
              <a:rPr lang="sr-Cyrl-CS" dirty="0" smtClean="0"/>
              <a:t>протзе</a:t>
            </a:r>
            <a:r>
              <a:rPr lang="sr-Latn-RS" dirty="0" smtClean="0"/>
              <a:t> </a:t>
            </a:r>
            <a:r>
              <a:rPr lang="sr-Cyrl-RS" b="1" dirty="0"/>
              <a:t>п</a:t>
            </a:r>
            <a:r>
              <a:rPr lang="sr-Cyrl-CS" b="1" dirty="0" smtClean="0"/>
              <a:t>о</a:t>
            </a:r>
            <a:r>
              <a:rPr lang="sr-Latn-CS" b="1" dirty="0" smtClean="0"/>
              <a:t> </a:t>
            </a:r>
            <a:r>
              <a:rPr lang="sr-Cyrl-CS" b="1" dirty="0"/>
              <a:t>правцу</a:t>
            </a:r>
            <a:r>
              <a:rPr lang="sr-Latn-CS" b="1" dirty="0"/>
              <a:t> </a:t>
            </a:r>
            <a:r>
              <a:rPr lang="sr-Cyrl-CS" b="1" dirty="0"/>
              <a:t>водећих</a:t>
            </a:r>
            <a:r>
              <a:rPr lang="sr-Latn-CS" b="1" dirty="0"/>
              <a:t> </a:t>
            </a:r>
            <a:r>
              <a:rPr lang="sr-Cyrl-CS" b="1" dirty="0" smtClean="0"/>
              <a:t>равни и правцу фрезованих површина.</a:t>
            </a:r>
            <a:endParaRPr lang="sr-Latn-CS" b="1" dirty="0"/>
          </a:p>
        </p:txBody>
      </p:sp>
      <p:sp>
        <p:nvSpPr>
          <p:cNvPr id="13" name="TextBox 12"/>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4" name="Straight Connector 13"/>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2"/>
          <a:stretch>
            <a:fillRect/>
          </a:stretch>
        </p:blipFill>
        <p:spPr>
          <a:xfrm>
            <a:off x="5291821" y="1031410"/>
            <a:ext cx="3560373" cy="55539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1273"/>
    </mc:Choice>
    <mc:Fallback xmlns="">
      <p:transition spd="slow" advTm="71273"/>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8"/>
          <p:cNvSpPr txBox="1">
            <a:spLocks noChangeArrowheads="1"/>
          </p:cNvSpPr>
          <p:nvPr/>
        </p:nvSpPr>
        <p:spPr bwMode="auto">
          <a:xfrm>
            <a:off x="525295" y="1898448"/>
            <a:ext cx="3441699" cy="1200329"/>
          </a:xfrm>
          <a:prstGeom prst="rect">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lang="sr-Cyrl-RS" b="1" dirty="0" smtClean="0"/>
              <a:t>Вишеструки и ротациони пут </a:t>
            </a:r>
            <a:r>
              <a:rPr lang="sr-Cyrl-RS" dirty="0" smtClean="0"/>
              <a:t>уношења протезе.</a:t>
            </a:r>
            <a:endParaRPr lang="sr-Latn-CS" dirty="0"/>
          </a:p>
        </p:txBody>
      </p:sp>
      <p:sp>
        <p:nvSpPr>
          <p:cNvPr id="13" name="TextBox 12"/>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4" name="Straight Connector 13"/>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Box 10"/>
          <p:cNvSpPr txBox="1">
            <a:spLocks noChangeArrowheads="1"/>
          </p:cNvSpPr>
          <p:nvPr/>
        </p:nvSpPr>
        <p:spPr bwMode="auto">
          <a:xfrm>
            <a:off x="4145779" y="1614482"/>
            <a:ext cx="16573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spcBef>
                <a:spcPct val="50000"/>
              </a:spcBef>
            </a:pPr>
            <a:r>
              <a:rPr lang="sr-Cyrl-CS" sz="1600" dirty="0">
                <a:solidFill>
                  <a:srgbClr val="002060"/>
                </a:solidFill>
              </a:rPr>
              <a:t>... код дивергентних ретенционих зуба</a:t>
            </a:r>
          </a:p>
        </p:txBody>
      </p:sp>
      <p:sp>
        <p:nvSpPr>
          <p:cNvPr id="11" name="Text Box 11"/>
          <p:cNvSpPr txBox="1">
            <a:spLocks noChangeArrowheads="1"/>
          </p:cNvSpPr>
          <p:nvPr/>
        </p:nvSpPr>
        <p:spPr bwMode="auto">
          <a:xfrm>
            <a:off x="4391842" y="3299557"/>
            <a:ext cx="141128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lgn="r">
              <a:spcBef>
                <a:spcPct val="50000"/>
              </a:spcBef>
            </a:pPr>
            <a:r>
              <a:rPr lang="sr-Cyrl-CS" sz="1600" dirty="0">
                <a:solidFill>
                  <a:srgbClr val="002060"/>
                </a:solidFill>
              </a:rPr>
              <a:t>... код тачкастих контаката протезног седла и ретенционих зуба</a:t>
            </a:r>
          </a:p>
        </p:txBody>
      </p:sp>
      <p:sp>
        <p:nvSpPr>
          <p:cNvPr id="6" name="Down Arrow 5"/>
          <p:cNvSpPr/>
          <p:nvPr/>
        </p:nvSpPr>
        <p:spPr>
          <a:xfrm rot="16200000">
            <a:off x="3419494" y="1771649"/>
            <a:ext cx="341376" cy="753626"/>
          </a:xfrm>
          <a:prstGeom prst="downArrow">
            <a:avLst/>
          </a:prstGeom>
          <a:solidFill>
            <a:schemeClr val="bg1">
              <a:lumMod val="95000"/>
            </a:schemeClr>
          </a:solidFill>
          <a:ln>
            <a:solidFill>
              <a:schemeClr val="tx2"/>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own Arrow 6"/>
          <p:cNvSpPr/>
          <p:nvPr/>
        </p:nvSpPr>
        <p:spPr>
          <a:xfrm rot="14751270">
            <a:off x="4264729" y="1410488"/>
            <a:ext cx="396969" cy="909644"/>
          </a:xfrm>
          <a:prstGeom prst="downArrow">
            <a:avLst/>
          </a:prstGeom>
          <a:solidFill>
            <a:schemeClr val="bg1">
              <a:lumMod val="95000"/>
            </a:schemeClr>
          </a:solidFill>
          <a:ln>
            <a:solidFill>
              <a:schemeClr val="tx2"/>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own Arrow 15"/>
          <p:cNvSpPr/>
          <p:nvPr/>
        </p:nvSpPr>
        <p:spPr>
          <a:xfrm rot="19013369">
            <a:off x="4401454" y="2096653"/>
            <a:ext cx="335786" cy="1635666"/>
          </a:xfrm>
          <a:prstGeom prst="downArrow">
            <a:avLst/>
          </a:prstGeom>
          <a:solidFill>
            <a:schemeClr val="bg1">
              <a:lumMod val="95000"/>
            </a:schemeClr>
          </a:solidFill>
          <a:ln>
            <a:solidFill>
              <a:schemeClr val="tx2"/>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rotWithShape="1">
          <a:blip r:embed="rId2"/>
          <a:srcRect l="70388" t="68339" r="3887" b="9566"/>
          <a:stretch/>
        </p:blipFill>
        <p:spPr>
          <a:xfrm>
            <a:off x="1126369" y="4465949"/>
            <a:ext cx="3019409" cy="1945020"/>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9" name="Curved Right Arrow 8"/>
          <p:cNvSpPr/>
          <p:nvPr/>
        </p:nvSpPr>
        <p:spPr>
          <a:xfrm rot="19812337">
            <a:off x="192555" y="2683205"/>
            <a:ext cx="1031950" cy="2383173"/>
          </a:xfrm>
          <a:prstGeom prst="curvedRightArrow">
            <a:avLst>
              <a:gd name="adj1" fmla="val 11543"/>
              <a:gd name="adj2" fmla="val 61124"/>
              <a:gd name="adj3" fmla="val 45796"/>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17" name="Picture 16"/>
          <p:cNvPicPr>
            <a:picLocks noChangeAspect="1"/>
          </p:cNvPicPr>
          <p:nvPr/>
        </p:nvPicPr>
        <p:blipFill>
          <a:blip r:embed="rId3"/>
          <a:stretch>
            <a:fillRect/>
          </a:stretch>
        </p:blipFill>
        <p:spPr>
          <a:xfrm>
            <a:off x="6101847" y="1340382"/>
            <a:ext cx="2576920" cy="1724631"/>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pic>
      <p:pic>
        <p:nvPicPr>
          <p:cNvPr id="18" name="Picture 17"/>
          <p:cNvPicPr>
            <a:picLocks noChangeAspect="1"/>
          </p:cNvPicPr>
          <p:nvPr/>
        </p:nvPicPr>
        <p:blipFill>
          <a:blip r:embed="rId4"/>
          <a:stretch>
            <a:fillRect/>
          </a:stretch>
        </p:blipFill>
        <p:spPr>
          <a:xfrm>
            <a:off x="6101847" y="3539645"/>
            <a:ext cx="2576920" cy="1546697"/>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pic>
      <p:sp>
        <p:nvSpPr>
          <p:cNvPr id="19" name="TextBox 18"/>
          <p:cNvSpPr txBox="1"/>
          <p:nvPr/>
        </p:nvSpPr>
        <p:spPr>
          <a:xfrm>
            <a:off x="4158765" y="6180136"/>
            <a:ext cx="1877439" cy="461665"/>
          </a:xfrm>
          <a:prstGeom prst="rect">
            <a:avLst/>
          </a:prstGeom>
          <a:noFill/>
        </p:spPr>
        <p:txBody>
          <a:bodyPr wrap="square" rtlCol="0">
            <a:spAutoFit/>
          </a:bodyPr>
          <a:lstStyle/>
          <a:p>
            <a:r>
              <a:rPr lang="sr-Cyrl-RS" dirty="0" smtClean="0">
                <a:solidFill>
                  <a:srgbClr val="FF0000"/>
                </a:solidFill>
              </a:rPr>
              <a:t>Непожељно!</a:t>
            </a:r>
            <a:endParaRPr lang="en-GB" dirty="0">
              <a:solidFill>
                <a:srgbClr val="FF0000"/>
              </a:solidFill>
            </a:endParaRPr>
          </a:p>
        </p:txBody>
      </p:sp>
      <p:pic>
        <p:nvPicPr>
          <p:cNvPr id="22" name="Picture 4" descr="Design Read Sticker by Cosmopolitan"/>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2135072" flipV="1">
            <a:off x="5528477" y="5382850"/>
            <a:ext cx="1015454" cy="1015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70011"/>
      </p:ext>
    </p:extLst>
  </p:cSld>
  <p:clrMapOvr>
    <a:masterClrMapping/>
  </p:clrMapOvr>
  <mc:AlternateContent xmlns:mc="http://schemas.openxmlformats.org/markup-compatibility/2006" xmlns:p14="http://schemas.microsoft.com/office/powerpoint/2010/main">
    <mc:Choice Requires="p14">
      <p:transition spd="slow" p14:dur="2000" advTm="71273"/>
    </mc:Choice>
    <mc:Fallback xmlns="">
      <p:transition spd="slow" advTm="7127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000" fill="hold"/>
                                        <p:tgtEl>
                                          <p:spTgt spid="11"/>
                                        </p:tgtEl>
                                        <p:attrNameLst>
                                          <p:attrName>ppt_w</p:attrName>
                                        </p:attrNameLst>
                                      </p:cBhvr>
                                      <p:tavLst>
                                        <p:tav tm="0">
                                          <p:val>
                                            <p:fltVal val="0"/>
                                          </p:val>
                                        </p:tav>
                                        <p:tav tm="100000">
                                          <p:val>
                                            <p:strVal val="#ppt_w"/>
                                          </p:val>
                                        </p:tav>
                                      </p:tavLst>
                                    </p:anim>
                                    <p:anim calcmode="lin" valueType="num">
                                      <p:cBhvr>
                                        <p:cTn id="25" dur="1000" fill="hold"/>
                                        <p:tgtEl>
                                          <p:spTgt spid="11"/>
                                        </p:tgtEl>
                                        <p:attrNameLst>
                                          <p:attrName>ppt_h</p:attrName>
                                        </p:attrNameLst>
                                      </p:cBhvr>
                                      <p:tavLst>
                                        <p:tav tm="0">
                                          <p:val>
                                            <p:fltVal val="0"/>
                                          </p:val>
                                        </p:tav>
                                        <p:tav tm="100000">
                                          <p:val>
                                            <p:strVal val="#ppt_h"/>
                                          </p:val>
                                        </p:tav>
                                      </p:tavLst>
                                    </p:anim>
                                    <p:anim calcmode="lin" valueType="num">
                                      <p:cBhvr>
                                        <p:cTn id="26" dur="1000" fill="hold"/>
                                        <p:tgtEl>
                                          <p:spTgt spid="11"/>
                                        </p:tgtEl>
                                        <p:attrNameLst>
                                          <p:attrName>style.rotation</p:attrName>
                                        </p:attrNameLst>
                                      </p:cBhvr>
                                      <p:tavLst>
                                        <p:tav tm="0">
                                          <p:val>
                                            <p:fltVal val="90"/>
                                          </p:val>
                                        </p:tav>
                                        <p:tav tm="100000">
                                          <p:val>
                                            <p:fltVal val="0"/>
                                          </p:val>
                                        </p:tav>
                                      </p:tavLst>
                                    </p:anim>
                                    <p:animEffect transition="in" filter="fade">
                                      <p:cBhvr>
                                        <p:cTn id="27" dur="1000"/>
                                        <p:tgtEl>
                                          <p:spTgt spid="11"/>
                                        </p:tgtEl>
                                      </p:cBhvr>
                                    </p:animEffect>
                                  </p:childTnLst>
                                </p:cTn>
                              </p:par>
                              <p:par>
                                <p:cTn id="28" presetID="31"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1000" fill="hold"/>
                                        <p:tgtEl>
                                          <p:spTgt spid="17"/>
                                        </p:tgtEl>
                                        <p:attrNameLst>
                                          <p:attrName>ppt_w</p:attrName>
                                        </p:attrNameLst>
                                      </p:cBhvr>
                                      <p:tavLst>
                                        <p:tav tm="0">
                                          <p:val>
                                            <p:fltVal val="0"/>
                                          </p:val>
                                        </p:tav>
                                        <p:tav tm="100000">
                                          <p:val>
                                            <p:strVal val="#ppt_w"/>
                                          </p:val>
                                        </p:tav>
                                      </p:tavLst>
                                    </p:anim>
                                    <p:anim calcmode="lin" valueType="num">
                                      <p:cBhvr>
                                        <p:cTn id="31" dur="1000" fill="hold"/>
                                        <p:tgtEl>
                                          <p:spTgt spid="17"/>
                                        </p:tgtEl>
                                        <p:attrNameLst>
                                          <p:attrName>ppt_h</p:attrName>
                                        </p:attrNameLst>
                                      </p:cBhvr>
                                      <p:tavLst>
                                        <p:tav tm="0">
                                          <p:val>
                                            <p:fltVal val="0"/>
                                          </p:val>
                                        </p:tav>
                                        <p:tav tm="100000">
                                          <p:val>
                                            <p:strVal val="#ppt_h"/>
                                          </p:val>
                                        </p:tav>
                                      </p:tavLst>
                                    </p:anim>
                                    <p:anim calcmode="lin" valueType="num">
                                      <p:cBhvr>
                                        <p:cTn id="32" dur="1000" fill="hold"/>
                                        <p:tgtEl>
                                          <p:spTgt spid="17"/>
                                        </p:tgtEl>
                                        <p:attrNameLst>
                                          <p:attrName>style.rotation</p:attrName>
                                        </p:attrNameLst>
                                      </p:cBhvr>
                                      <p:tavLst>
                                        <p:tav tm="0">
                                          <p:val>
                                            <p:fltVal val="90"/>
                                          </p:val>
                                        </p:tav>
                                        <p:tav tm="100000">
                                          <p:val>
                                            <p:fltVal val="0"/>
                                          </p:val>
                                        </p:tav>
                                      </p:tavLst>
                                    </p:anim>
                                    <p:animEffect transition="in" filter="fade">
                                      <p:cBhvr>
                                        <p:cTn id="33" dur="1000"/>
                                        <p:tgtEl>
                                          <p:spTgt spid="17"/>
                                        </p:tgtEl>
                                      </p:cBhvr>
                                    </p:animEffect>
                                  </p:childTnLst>
                                </p:cTn>
                              </p:par>
                              <p:par>
                                <p:cTn id="34" presetID="31"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 calcmode="lin" valueType="num">
                                      <p:cBhvr>
                                        <p:cTn id="38" dur="1000" fill="hold"/>
                                        <p:tgtEl>
                                          <p:spTgt spid="18"/>
                                        </p:tgtEl>
                                        <p:attrNameLst>
                                          <p:attrName>style.rotation</p:attrName>
                                        </p:attrNameLst>
                                      </p:cBhvr>
                                      <p:tavLst>
                                        <p:tav tm="0">
                                          <p:val>
                                            <p:fltVal val="90"/>
                                          </p:val>
                                        </p:tav>
                                        <p:tav tm="100000">
                                          <p:val>
                                            <p:fltVal val="0"/>
                                          </p:val>
                                        </p:tav>
                                      </p:tavLst>
                                    </p:anim>
                                    <p:animEffect transition="in" filter="fade">
                                      <p:cBhvr>
                                        <p:cTn id="39" dur="10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31"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1000" fill="hold"/>
                                        <p:tgtEl>
                                          <p:spTgt spid="22"/>
                                        </p:tgtEl>
                                        <p:attrNameLst>
                                          <p:attrName>ppt_w</p:attrName>
                                        </p:attrNameLst>
                                      </p:cBhvr>
                                      <p:tavLst>
                                        <p:tav tm="0">
                                          <p:val>
                                            <p:fltVal val="0"/>
                                          </p:val>
                                        </p:tav>
                                        <p:tav tm="100000">
                                          <p:val>
                                            <p:strVal val="#ppt_w"/>
                                          </p:val>
                                        </p:tav>
                                      </p:tavLst>
                                    </p:anim>
                                    <p:anim calcmode="lin" valueType="num">
                                      <p:cBhvr>
                                        <p:cTn id="62" dur="1000" fill="hold"/>
                                        <p:tgtEl>
                                          <p:spTgt spid="22"/>
                                        </p:tgtEl>
                                        <p:attrNameLst>
                                          <p:attrName>ppt_h</p:attrName>
                                        </p:attrNameLst>
                                      </p:cBhvr>
                                      <p:tavLst>
                                        <p:tav tm="0">
                                          <p:val>
                                            <p:fltVal val="0"/>
                                          </p:val>
                                        </p:tav>
                                        <p:tav tm="100000">
                                          <p:val>
                                            <p:strVal val="#ppt_h"/>
                                          </p:val>
                                        </p:tav>
                                      </p:tavLst>
                                    </p:anim>
                                    <p:anim calcmode="lin" valueType="num">
                                      <p:cBhvr>
                                        <p:cTn id="63" dur="1000" fill="hold"/>
                                        <p:tgtEl>
                                          <p:spTgt spid="22"/>
                                        </p:tgtEl>
                                        <p:attrNameLst>
                                          <p:attrName>style.rotation</p:attrName>
                                        </p:attrNameLst>
                                      </p:cBhvr>
                                      <p:tavLst>
                                        <p:tav tm="0">
                                          <p:val>
                                            <p:fltVal val="90"/>
                                          </p:val>
                                        </p:tav>
                                        <p:tav tm="100000">
                                          <p:val>
                                            <p:fltVal val="0"/>
                                          </p:val>
                                        </p:tav>
                                      </p:tavLst>
                                    </p:anim>
                                    <p:animEffect transition="in" filter="fade">
                                      <p:cBhvr>
                                        <p:cTn id="6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animBg="1"/>
      <p:bldP spid="7" grpId="0" animBg="1"/>
      <p:bldP spid="16" grpId="0" animBg="1"/>
      <p:bldP spid="9"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013388" y="2694071"/>
            <a:ext cx="5486876" cy="4163929"/>
          </a:xfrm>
          <a:prstGeom prst="rect">
            <a:avLst/>
          </a:prstGeom>
        </p:spPr>
      </p:pic>
      <p:sp>
        <p:nvSpPr>
          <p:cNvPr id="12" name="Up-Down Arrow 11"/>
          <p:cNvSpPr/>
          <p:nvPr/>
        </p:nvSpPr>
        <p:spPr>
          <a:xfrm rot="20160442">
            <a:off x="3732673" y="2475767"/>
            <a:ext cx="877870" cy="1663273"/>
          </a:xfrm>
          <a:prstGeom prst="up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rot="20268801">
            <a:off x="4011102" y="3076570"/>
            <a:ext cx="321012" cy="461665"/>
          </a:xfrm>
          <a:prstGeom prst="rect">
            <a:avLst/>
          </a:prstGeom>
          <a:solidFill>
            <a:schemeClr val="bg1">
              <a:lumMod val="95000"/>
            </a:schemeClr>
          </a:solidFill>
          <a:ln>
            <a:solidFill>
              <a:srgbClr val="FF0000"/>
            </a:solidFill>
          </a:ln>
        </p:spPr>
        <p:txBody>
          <a:bodyPr wrap="square" rtlCol="0">
            <a:spAutoFit/>
          </a:bodyPr>
          <a:lstStyle/>
          <a:p>
            <a:r>
              <a:rPr lang="sr-Cyrl-RS" dirty="0" smtClean="0"/>
              <a:t>1</a:t>
            </a:r>
            <a:endParaRPr lang="en-GB" dirty="0"/>
          </a:p>
        </p:txBody>
      </p:sp>
      <p:sp>
        <p:nvSpPr>
          <p:cNvPr id="13" name="Up-Down Arrow 12"/>
          <p:cNvSpPr/>
          <p:nvPr/>
        </p:nvSpPr>
        <p:spPr>
          <a:xfrm rot="1654025">
            <a:off x="5091863" y="2571096"/>
            <a:ext cx="877870" cy="1663273"/>
          </a:xfrm>
          <a:prstGeom prst="upDown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rot="1735792">
            <a:off x="5386484" y="3171899"/>
            <a:ext cx="321012" cy="461665"/>
          </a:xfrm>
          <a:prstGeom prst="rect">
            <a:avLst/>
          </a:prstGeom>
          <a:solidFill>
            <a:schemeClr val="bg1">
              <a:lumMod val="95000"/>
            </a:schemeClr>
          </a:solidFill>
          <a:ln>
            <a:solidFill>
              <a:srgbClr val="FF0000"/>
            </a:solidFill>
          </a:ln>
        </p:spPr>
        <p:txBody>
          <a:bodyPr wrap="square" rtlCol="0">
            <a:spAutoFit/>
          </a:bodyPr>
          <a:lstStyle/>
          <a:p>
            <a:r>
              <a:rPr lang="sr-Cyrl-RS" dirty="0"/>
              <a:t>2</a:t>
            </a:r>
            <a:endParaRPr lang="en-GB" dirty="0"/>
          </a:p>
        </p:txBody>
      </p:sp>
      <p:sp>
        <p:nvSpPr>
          <p:cNvPr id="15" name="Text Box 8"/>
          <p:cNvSpPr txBox="1">
            <a:spLocks noChangeArrowheads="1"/>
          </p:cNvSpPr>
          <p:nvPr/>
        </p:nvSpPr>
        <p:spPr bwMode="auto">
          <a:xfrm>
            <a:off x="642027" y="1071391"/>
            <a:ext cx="3441699" cy="1200329"/>
          </a:xfrm>
          <a:prstGeom prst="rect">
            <a:avLst/>
          </a:prstGeom>
          <a:solidFill>
            <a:schemeClr val="bg1">
              <a:lumMod val="8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wrap="square">
            <a:spAutoFit/>
          </a:bodyPr>
          <a:lstStyle>
            <a:lvl1pPr>
              <a:defRPr kumimoji="1" sz="2400">
                <a:solidFill>
                  <a:schemeClr val="tx1"/>
                </a:solidFill>
                <a:latin typeface="Times New Roman" panose="02020603050405020304" pitchFamily="18" charset="0"/>
              </a:defRPr>
            </a:lvl1pPr>
            <a:lvl2pPr marL="742950" indent="-285750">
              <a:defRPr kumimoji="1" sz="2400">
                <a:solidFill>
                  <a:schemeClr val="tx1"/>
                </a:solidFill>
                <a:latin typeface="Times New Roman" panose="02020603050405020304" pitchFamily="18" charset="0"/>
              </a:defRPr>
            </a:lvl2pPr>
            <a:lvl3pPr marL="1143000" indent="-228600">
              <a:defRPr kumimoji="1" sz="2400">
                <a:solidFill>
                  <a:schemeClr val="tx1"/>
                </a:solidFill>
                <a:latin typeface="Times New Roman" panose="02020603050405020304" pitchFamily="18" charset="0"/>
              </a:defRPr>
            </a:lvl3pPr>
            <a:lvl4pPr marL="1600200" indent="-228600">
              <a:defRPr kumimoji="1" sz="2400">
                <a:solidFill>
                  <a:schemeClr val="tx1"/>
                </a:solidFill>
                <a:latin typeface="Times New Roman" panose="02020603050405020304" pitchFamily="18" charset="0"/>
              </a:defRPr>
            </a:lvl4pPr>
            <a:lvl5pPr marL="2057400" indent="-228600">
              <a:defRPr kumimoji="1"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lang="sr-Cyrl-RS" b="1" dirty="0" smtClean="0"/>
              <a:t>Различити путеви уношења </a:t>
            </a:r>
            <a:r>
              <a:rPr lang="sr-Cyrl-RS" dirty="0" smtClean="0"/>
              <a:t>делова протезе.</a:t>
            </a:r>
            <a:endParaRPr lang="sr-Latn-CS" dirty="0"/>
          </a:p>
        </p:txBody>
      </p:sp>
      <p:sp>
        <p:nvSpPr>
          <p:cNvPr id="16" name="TextBox 15"/>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17" name="Straight Connector 16"/>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rot="1661406">
            <a:off x="5490942" y="2305402"/>
            <a:ext cx="3414409" cy="461665"/>
          </a:xfrm>
          <a:prstGeom prst="rect">
            <a:avLst/>
          </a:prstGeom>
          <a:noFill/>
        </p:spPr>
        <p:txBody>
          <a:bodyPr wrap="square" rtlCol="0">
            <a:spAutoFit/>
          </a:bodyPr>
          <a:lstStyle/>
          <a:p>
            <a:r>
              <a:rPr lang="sr-Cyrl-RS" dirty="0" smtClean="0">
                <a:solidFill>
                  <a:srgbClr val="FF0000"/>
                </a:solidFill>
              </a:rPr>
              <a:t>Код дводелних протеза!</a:t>
            </a:r>
            <a:endParaRPr lang="en-GB" dirty="0">
              <a:solidFill>
                <a:srgbClr val="FF0000"/>
              </a:solidFill>
            </a:endParaRPr>
          </a:p>
        </p:txBody>
      </p:sp>
      <p:pic>
        <p:nvPicPr>
          <p:cNvPr id="19" name="Picture 4" descr="Design Read Sticker by Cosmopolitan"/>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35072" flipV="1">
            <a:off x="6992537" y="1225841"/>
            <a:ext cx="1015454" cy="1015454"/>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222655" y="6598873"/>
            <a:ext cx="3376246" cy="184666"/>
          </a:xfrm>
          <a:prstGeom prst="rect">
            <a:avLst/>
          </a:prstGeom>
          <a:noFill/>
        </p:spPr>
        <p:txBody>
          <a:bodyPr wrap="square" rtlCol="0">
            <a:spAutoFit/>
          </a:bodyPr>
          <a:lstStyle/>
          <a:p>
            <a:r>
              <a:rPr lang="sr-Cyrl-RS" sz="600" dirty="0" smtClean="0">
                <a:latin typeface="Times New Roman" panose="02020603050405020304" pitchFamily="18" charset="0"/>
                <a:cs typeface="Times New Roman" panose="02020603050405020304" pitchFamily="18" charset="0"/>
              </a:rPr>
              <a:t>Преузето из уџбеника „Стоматолошка протетика-парцијалне протезе“, Драгослав Стаменковић</a:t>
            </a:r>
            <a:endParaRPr lang="en-GB"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691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3" grpId="0" animBg="1"/>
      <p:bldP spid="14"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295" y="1139651"/>
            <a:ext cx="4085617" cy="498636"/>
          </a:xfrm>
        </p:spPr>
        <p:txBody>
          <a:bodyPr>
            <a:normAutofit fontScale="90000"/>
          </a:bodyPr>
          <a:lstStyle/>
          <a:p>
            <a:r>
              <a:rPr lang="x-none" sz="3200" b="1" u="sng" dirty="0" smtClean="0">
                <a:latin typeface="Times New Roman" panose="02020603050405020304" pitchFamily="18" charset="0"/>
                <a:cs typeface="Times New Roman" panose="02020603050405020304" pitchFamily="18" charset="0"/>
              </a:rPr>
              <a:t>Пут померања протезе</a:t>
            </a:r>
            <a:endParaRPr lang="en-US" sz="3200" b="1" u="sng"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
          </p:nvPr>
        </p:nvSpPr>
        <p:spPr>
          <a:xfrm>
            <a:off x="99571" y="1912188"/>
            <a:ext cx="6429739" cy="2918976"/>
          </a:xfrm>
        </p:spPr>
        <p:txBody>
          <a:bodyPr>
            <a:normAutofit fontScale="85000" lnSpcReduction="20000"/>
          </a:bodyPr>
          <a:lstStyle/>
          <a:p>
            <a:pPr>
              <a:buClr>
                <a:schemeClr val="tx2">
                  <a:lumMod val="75000"/>
                </a:schemeClr>
              </a:buClr>
              <a:buFont typeface="Wingdings" panose="05000000000000000000" pitchFamily="2" charset="2"/>
              <a:buChar char="Ø"/>
            </a:pPr>
            <a:r>
              <a:rPr lang="x-none" dirty="0">
                <a:latin typeface="Times New Roman" panose="02020603050405020304" pitchFamily="18" charset="0"/>
                <a:cs typeface="Times New Roman" panose="02020603050405020304" pitchFamily="18" charset="0"/>
              </a:rPr>
              <a:t>М</a:t>
            </a:r>
            <a:r>
              <a:rPr lang="en-US" dirty="0" err="1" smtClean="0">
                <a:latin typeface="Times New Roman" panose="02020603050405020304" pitchFamily="18" charset="0"/>
                <a:cs typeface="Times New Roman" panose="02020603050405020304" pitchFamily="18" charset="0"/>
              </a:rPr>
              <a:t>огући</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правац</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дуж</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кога</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се</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протеза</a:t>
            </a:r>
            <a:r>
              <a:rPr lang="en-US" dirty="0" smtClean="0">
                <a:latin typeface="Times New Roman" panose="02020603050405020304" pitchFamily="18" charset="0"/>
                <a:cs typeface="Times New Roman" panose="02020603050405020304" pitchFamily="18" charset="0"/>
              </a:rPr>
              <a:t>,</a:t>
            </a:r>
            <a:r>
              <a:rPr lang="x-none"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највероватније</a:t>
            </a:r>
            <a:r>
              <a:rPr lang="en-US" dirty="0" smtClean="0">
                <a:latin typeface="Times New Roman" panose="02020603050405020304" pitchFamily="18" charset="0"/>
                <a:cs typeface="Times New Roman" panose="02020603050405020304" pitchFamily="18" charset="0"/>
              </a:rPr>
              <a:t>,</a:t>
            </a:r>
            <a:r>
              <a:rPr lang="x-none"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помера</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у </a:t>
            </a:r>
            <a:r>
              <a:rPr lang="en-US" dirty="0" err="1" smtClean="0">
                <a:latin typeface="Times New Roman" panose="02020603050405020304" pitchFamily="18" charset="0"/>
                <a:cs typeface="Times New Roman" panose="02020603050405020304" pitchFamily="18" charset="0"/>
              </a:rPr>
              <a:t>функцији</a:t>
            </a:r>
            <a:r>
              <a:rPr lang="sr-Cyrl-RS" dirty="0" smtClean="0">
                <a:latin typeface="Times New Roman" panose="02020603050405020304" pitchFamily="18" charset="0"/>
                <a:cs typeface="Times New Roman" panose="02020603050405020304" pitchFamily="18" charset="0"/>
              </a:rPr>
              <a:t>.</a:t>
            </a:r>
          </a:p>
          <a:p>
            <a:pPr marL="0" indent="0">
              <a:buClr>
                <a:schemeClr val="tx2">
                  <a:lumMod val="75000"/>
                </a:schemeClr>
              </a:buClr>
              <a:buNone/>
            </a:pPr>
            <a:endParaRPr lang="x-none" dirty="0" smtClean="0">
              <a:latin typeface="Times New Roman" panose="02020603050405020304" pitchFamily="18" charset="0"/>
              <a:cs typeface="Times New Roman" panose="02020603050405020304" pitchFamily="18" charset="0"/>
            </a:endParaRPr>
          </a:p>
          <a:p>
            <a:pPr>
              <a:buClr>
                <a:schemeClr val="tx2"/>
              </a:buClr>
              <a:buFont typeface="Wingdings" panose="05000000000000000000" pitchFamily="2" charset="2"/>
              <a:buChar char="Ø"/>
            </a:pPr>
            <a:r>
              <a:rPr lang="x-none" dirty="0" smtClean="0">
                <a:latin typeface="Times New Roman" panose="02020603050405020304" pitchFamily="18" charset="0"/>
                <a:cs typeface="Times New Roman" panose="02020603050405020304" pitchFamily="18" charset="0"/>
              </a:rPr>
              <a:t>Заклапа </a:t>
            </a:r>
            <a:r>
              <a:rPr lang="en-US" dirty="0" err="1" smtClean="0">
                <a:latin typeface="Times New Roman" panose="02020603050405020304" pitchFamily="18" charset="0"/>
                <a:cs typeface="Times New Roman" panose="02020603050405020304" pitchFamily="18" charset="0"/>
              </a:rPr>
              <a:t>прав</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угао</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са</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оклузалном</a:t>
            </a:r>
            <a:r>
              <a:rPr lang="x-none" dirty="0" smtClean="0">
                <a:latin typeface="Times New Roman" panose="02020603050405020304" pitchFamily="18" charset="0"/>
                <a:cs typeface="Times New Roman" panose="02020603050405020304" pitchFamily="18" charset="0"/>
              </a:rPr>
              <a:t> равни</a:t>
            </a:r>
            <a:endParaRPr lang="sr-Cyrl-RS" dirty="0" smtClean="0">
              <a:latin typeface="Times New Roman" panose="02020603050405020304" pitchFamily="18" charset="0"/>
              <a:cs typeface="Times New Roman" panose="02020603050405020304" pitchFamily="18" charset="0"/>
            </a:endParaRPr>
          </a:p>
          <a:p>
            <a:endParaRPr lang="sr-Cyrl-RS" dirty="0">
              <a:latin typeface="Times New Roman" panose="02020603050405020304" pitchFamily="18" charset="0"/>
              <a:cs typeface="Times New Roman" panose="02020603050405020304" pitchFamily="18" charset="0"/>
            </a:endParaRPr>
          </a:p>
          <a:p>
            <a:pPr marL="0" indent="0">
              <a:buNone/>
            </a:pPr>
            <a:r>
              <a:rPr lang="sr-Cyrl-RS" dirty="0" smtClean="0">
                <a:latin typeface="Times New Roman" panose="02020603050405020304" pitchFamily="18" charset="0"/>
                <a:cs typeface="Times New Roman" panose="02020603050405020304" pitchFamily="18" charset="0"/>
              </a:rPr>
              <a:t>До померања протезе долази услед дејства:</a:t>
            </a:r>
            <a:endParaRPr lang="x-none"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мастикаторн</a:t>
            </a:r>
            <a:r>
              <a:rPr lang="sr-Cyrl-RS" dirty="0" smtClean="0">
                <a:latin typeface="Times New Roman" panose="02020603050405020304" pitchFamily="18" charset="0"/>
                <a:cs typeface="Times New Roman" panose="02020603050405020304" pitchFamily="18" charset="0"/>
              </a:rPr>
              <a:t>их</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сил</a:t>
            </a:r>
            <a:r>
              <a:rPr lang="sr-Cyrl-RS" dirty="0">
                <a:latin typeface="Times New Roman" panose="02020603050405020304" pitchFamily="18" charset="0"/>
                <a:cs typeface="Times New Roman" panose="02020603050405020304" pitchFamily="18" charset="0"/>
              </a:rPr>
              <a:t>а</a:t>
            </a:r>
            <a:endParaRPr lang="sr-Cyrl-RS"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r>
              <a:rPr lang="sr-Cyrl-CS" dirty="0" smtClean="0">
                <a:latin typeface="Times New Roman" panose="02020603050405020304" pitchFamily="18" charset="0"/>
                <a:cs typeface="Times New Roman" panose="02020603050405020304" pitchFamily="18" charset="0"/>
              </a:rPr>
              <a:t>љ</a:t>
            </a:r>
            <a:r>
              <a:rPr lang="en-US" dirty="0" err="1" smtClean="0">
                <a:latin typeface="Times New Roman" panose="02020603050405020304" pitchFamily="18" charset="0"/>
                <a:cs typeface="Times New Roman" panose="02020603050405020304" pitchFamily="18" charset="0"/>
              </a:rPr>
              <a:t>епљив</a:t>
            </a:r>
            <a:r>
              <a:rPr lang="sr-Cyrl-RS" dirty="0">
                <a:latin typeface="Times New Roman" panose="02020603050405020304" pitchFamily="18" charset="0"/>
                <a:cs typeface="Times New Roman" panose="02020603050405020304" pitchFamily="18" charset="0"/>
              </a:rPr>
              <a:t>е</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хран</a:t>
            </a:r>
            <a:r>
              <a:rPr lang="sr-Cyrl-RS" dirty="0">
                <a:latin typeface="Times New Roman" panose="02020603050405020304" pitchFamily="18" charset="0"/>
                <a:cs typeface="Times New Roman" panose="02020603050405020304" pitchFamily="18" charset="0"/>
              </a:rPr>
              <a:t>е</a:t>
            </a:r>
            <a:endParaRPr lang="sr-Cyrl-RS" dirty="0" smtClean="0">
              <a:latin typeface="Times New Roman" panose="02020603050405020304" pitchFamily="18" charset="0"/>
              <a:cs typeface="Times New Roman" panose="02020603050405020304" pitchFamily="18" charset="0"/>
            </a:endParaRPr>
          </a:p>
          <a:p>
            <a:pPr lvl="1">
              <a:buFont typeface="Wingdings" panose="05000000000000000000" pitchFamily="2" charset="2"/>
              <a:buChar char="q"/>
            </a:pPr>
            <a:r>
              <a:rPr lang="en-US" dirty="0" err="1" smtClean="0">
                <a:latin typeface="Times New Roman" panose="02020603050405020304" pitchFamily="18" charset="0"/>
                <a:cs typeface="Times New Roman" panose="02020603050405020304" pitchFamily="18" charset="0"/>
              </a:rPr>
              <a:t>сил</a:t>
            </a:r>
            <a:r>
              <a:rPr lang="sr-Cyrl-RS" dirty="0" smtClean="0">
                <a:latin typeface="Times New Roman" panose="02020603050405020304" pitchFamily="18" charset="0"/>
                <a:cs typeface="Times New Roman" panose="02020603050405020304" pitchFamily="18" charset="0"/>
              </a:rPr>
              <a:t>е</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земљине</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теже</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3"/>
          <a:srcRect l="57144" t="21344" r="3389" b="46049"/>
          <a:stretch/>
        </p:blipFill>
        <p:spPr>
          <a:xfrm>
            <a:off x="5016776" y="4009885"/>
            <a:ext cx="3874306" cy="2400643"/>
          </a:xfrm>
          <a:prstGeom prst="rect">
            <a:avLst/>
          </a:prstGeom>
        </p:spPr>
      </p:pic>
      <p:pic>
        <p:nvPicPr>
          <p:cNvPr id="11266" name="Picture 2" descr="Share - Lineal - Wired - Lordicon"/>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5451176">
            <a:off x="3484448" y="4718419"/>
            <a:ext cx="1766538" cy="17665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8" name="Straight Connector 7"/>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1053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40804" y="1912188"/>
            <a:ext cx="7287544" cy="5429264"/>
          </a:xfrm>
        </p:spPr>
        <p:txBody>
          <a:bodyPr>
            <a:normAutofit/>
          </a:bodyPr>
          <a:lstStyle/>
          <a:p>
            <a:r>
              <a:rPr lang="en-US" sz="2000" b="1" i="1" dirty="0" err="1" smtClean="0">
                <a:solidFill>
                  <a:srgbClr val="FF0000"/>
                </a:solidFill>
                <a:latin typeface="Times New Roman" panose="02020603050405020304" pitchFamily="18" charset="0"/>
                <a:cs typeface="Times New Roman" panose="02020603050405020304" pitchFamily="18" charset="0"/>
              </a:rPr>
              <a:t>Да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ли</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пут</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уношења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протезе</a:t>
            </a:r>
            <a:r>
              <a:rPr lang="en-US" sz="2000" b="1" i="1" dirty="0" smtClean="0">
                <a:solidFill>
                  <a:srgbClr val="FF0000"/>
                </a:solidFill>
                <a:latin typeface="Times New Roman" panose="02020603050405020304" pitchFamily="18" charset="0"/>
                <a:cs typeface="Times New Roman" panose="02020603050405020304" pitchFamily="18" charset="0"/>
              </a:rPr>
              <a:t> </a:t>
            </a:r>
            <a:r>
              <a:rPr lang="x-none" sz="2000" b="1" i="1" dirty="0" smtClean="0">
                <a:solidFill>
                  <a:srgbClr val="FF0000"/>
                </a:solidFill>
                <a:latin typeface="Times New Roman" panose="02020603050405020304" pitchFamily="18" charset="0"/>
                <a:cs typeface="Times New Roman" panose="02020603050405020304" pitchFamily="18" charset="0"/>
              </a:rPr>
              <a:t>т</a:t>
            </a:r>
            <a:r>
              <a:rPr lang="en-US" sz="2000" b="1" i="1" dirty="0" err="1" smtClean="0">
                <a:solidFill>
                  <a:srgbClr val="FF0000"/>
                </a:solidFill>
                <a:latin typeface="Times New Roman" panose="02020603050405020304" pitchFamily="18" charset="0"/>
                <a:cs typeface="Times New Roman" panose="02020603050405020304" pitchFamily="18" charset="0"/>
              </a:rPr>
              <a:t>реба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да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се</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поклапа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са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пра</a:t>
            </a:r>
            <a:r>
              <a:rPr lang="sr-Cyrl-RS" sz="2000" b="1" i="1" dirty="0" smtClean="0">
                <a:solidFill>
                  <a:srgbClr val="FF0000"/>
                </a:solidFill>
                <a:latin typeface="Times New Roman" panose="02020603050405020304" pitchFamily="18" charset="0"/>
                <a:cs typeface="Times New Roman" panose="02020603050405020304" pitchFamily="18" charset="0"/>
              </a:rPr>
              <a:t>в</a:t>
            </a:r>
            <a:r>
              <a:rPr lang="en-US" sz="2000" b="1" i="1" dirty="0" err="1" smtClean="0">
                <a:solidFill>
                  <a:srgbClr val="FF0000"/>
                </a:solidFill>
                <a:latin typeface="Times New Roman" panose="02020603050405020304" pitchFamily="18" charset="0"/>
                <a:cs typeface="Times New Roman" panose="02020603050405020304" pitchFamily="18" charset="0"/>
              </a:rPr>
              <a:t>цем</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померања</a:t>
            </a:r>
            <a:r>
              <a:rPr lang="en-US"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err="1" smtClean="0">
                <a:solidFill>
                  <a:srgbClr val="FF0000"/>
                </a:solidFill>
                <a:latin typeface="Times New Roman" panose="02020603050405020304" pitchFamily="18" charset="0"/>
                <a:cs typeface="Times New Roman" panose="02020603050405020304" pitchFamily="18" charset="0"/>
              </a:rPr>
              <a:t>протезе</a:t>
            </a:r>
            <a:r>
              <a:rPr lang="x-none" sz="2000" b="1" i="1" dirty="0" smtClean="0">
                <a:solidFill>
                  <a:srgbClr val="FF0000"/>
                </a:solidFill>
                <a:latin typeface="Times New Roman" panose="02020603050405020304" pitchFamily="18" charset="0"/>
                <a:cs typeface="Times New Roman" panose="02020603050405020304" pitchFamily="18" charset="0"/>
              </a:rPr>
              <a:t> </a:t>
            </a:r>
            <a:r>
              <a:rPr lang="en-US" sz="2000" b="1" i="1" dirty="0" smtClean="0">
                <a:solidFill>
                  <a:srgbClr val="FF0000"/>
                </a:solidFill>
                <a:latin typeface="Times New Roman" panose="02020603050405020304" pitchFamily="18" charset="0"/>
                <a:cs typeface="Times New Roman" panose="02020603050405020304" pitchFamily="18" charset="0"/>
              </a:rPr>
              <a:t>?</a:t>
            </a:r>
            <a:endParaRPr lang="x-none" sz="2000" b="1" i="1" dirty="0" smtClean="0">
              <a:solidFill>
                <a:srgbClr val="FF0000"/>
              </a:solidFill>
              <a:latin typeface="Times New Roman" panose="02020603050405020304" pitchFamily="18" charset="0"/>
              <a:cs typeface="Times New Roman" panose="02020603050405020304" pitchFamily="18" charset="0"/>
            </a:endParaRPr>
          </a:p>
          <a:p>
            <a:endParaRPr lang="x-none" sz="2000" dirty="0" smtClean="0">
              <a:latin typeface="Times New Roman" panose="02020603050405020304" pitchFamily="18" charset="0"/>
              <a:cs typeface="Times New Roman" panose="02020603050405020304" pitchFamily="18" charset="0"/>
            </a:endParaRPr>
          </a:p>
          <a:p>
            <a:pPr lvl="1"/>
            <a:r>
              <a:rPr lang="en-US" sz="2000" dirty="0" err="1" smtClean="0">
                <a:latin typeface="Times New Roman" panose="02020603050405020304" pitchFamily="18" charset="0"/>
                <a:cs typeface="Times New Roman" panose="02020603050405020304" pitchFamily="18" charset="0"/>
              </a:rPr>
              <a:t>пут</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уношења</a:t>
            </a:r>
            <a:r>
              <a:rPr lang="en-US" sz="2000" dirty="0">
                <a:latin typeface="Times New Roman" panose="02020603050405020304" pitchFamily="18" charset="0"/>
                <a:cs typeface="Times New Roman" panose="02020603050405020304" pitchFamily="18" charset="0"/>
              </a:rPr>
              <a:t> и </a:t>
            </a:r>
            <a:r>
              <a:rPr lang="en-US" sz="2000" dirty="0" err="1" smtClean="0">
                <a:latin typeface="Times New Roman" panose="02020603050405020304" pitchFamily="18" charset="0"/>
                <a:cs typeface="Times New Roman" panose="02020603050405020304" pitchFamily="18" charset="0"/>
              </a:rPr>
              <a:t>померања</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протезе</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се</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поклапају</a:t>
            </a:r>
            <a:r>
              <a:rPr lang="x-none" sz="2000" dirty="0">
                <a:latin typeface="Times New Roman" panose="02020603050405020304" pitchFamily="18" charset="0"/>
                <a:cs typeface="Times New Roman" panose="02020603050405020304" pitchFamily="18" charset="0"/>
              </a:rPr>
              <a:t> </a:t>
            </a:r>
            <a:r>
              <a:rPr lang="en-US" sz="2000" dirty="0" smtClean="0">
                <a:solidFill>
                  <a:schemeClr val="accent1"/>
                </a:solidFill>
                <a:latin typeface="Times New Roman" panose="02020603050405020304" pitchFamily="18" charset="0"/>
                <a:cs typeface="Times New Roman" panose="02020603050405020304" pitchFamily="18" charset="0"/>
              </a:rPr>
              <a:t>(</a:t>
            </a:r>
            <a:r>
              <a:rPr lang="en-US" sz="2000" dirty="0" err="1" smtClean="0">
                <a:solidFill>
                  <a:schemeClr val="accent1"/>
                </a:solidFill>
                <a:latin typeface="Times New Roman" panose="02020603050405020304" pitchFamily="18" charset="0"/>
                <a:cs typeface="Times New Roman" panose="02020603050405020304" pitchFamily="18" charset="0"/>
              </a:rPr>
              <a:t>вертикалан</a:t>
            </a:r>
            <a:r>
              <a:rPr lang="en-US" sz="2000" dirty="0" smtClean="0">
                <a:solidFill>
                  <a:schemeClr val="accent1"/>
                </a:solidFill>
                <a:latin typeface="Times New Roman" panose="02020603050405020304" pitchFamily="18" charset="0"/>
                <a:cs typeface="Times New Roman" panose="02020603050405020304" pitchFamily="18" charset="0"/>
              </a:rPr>
              <a:t> </a:t>
            </a:r>
            <a:r>
              <a:rPr lang="en-US" sz="2000" dirty="0" err="1">
                <a:solidFill>
                  <a:schemeClr val="accent1"/>
                </a:solidFill>
                <a:latin typeface="Times New Roman" panose="02020603050405020304" pitchFamily="18" charset="0"/>
                <a:cs typeface="Times New Roman" panose="02020603050405020304" pitchFamily="18" charset="0"/>
              </a:rPr>
              <a:t>правац</a:t>
            </a:r>
            <a:r>
              <a:rPr lang="en-US" sz="2000" dirty="0">
                <a:solidFill>
                  <a:schemeClr val="accent1"/>
                </a:solidFill>
                <a:latin typeface="Times New Roman" panose="02020603050405020304" pitchFamily="18" charset="0"/>
                <a:cs typeface="Times New Roman" panose="02020603050405020304" pitchFamily="18" charset="0"/>
              </a:rPr>
              <a:t> </a:t>
            </a:r>
            <a:r>
              <a:rPr lang="en-US" sz="2000" dirty="0" err="1" smtClean="0">
                <a:solidFill>
                  <a:schemeClr val="accent1"/>
                </a:solidFill>
                <a:latin typeface="Times New Roman" panose="02020603050405020304" pitchFamily="18" charset="0"/>
                <a:cs typeface="Times New Roman" panose="02020603050405020304" pitchFamily="18" charset="0"/>
              </a:rPr>
              <a:t>уношења</a:t>
            </a:r>
            <a:r>
              <a:rPr lang="en-US" sz="2000" dirty="0" smtClean="0">
                <a:solidFill>
                  <a:schemeClr val="accent1"/>
                </a:solidFill>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ретенција</a:t>
            </a:r>
            <a:r>
              <a:rPr lang="en-US" sz="2000" dirty="0" smtClean="0">
                <a:latin typeface="Times New Roman" panose="02020603050405020304" pitchFamily="18" charset="0"/>
                <a:cs typeface="Times New Roman" panose="02020603050405020304" pitchFamily="18" charset="0"/>
              </a:rPr>
              <a:t> ПСП</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зависи</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само</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од</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кукица</a:t>
            </a:r>
            <a:endParaRPr lang="x-none" sz="2000" dirty="0" smtClean="0">
              <a:latin typeface="Times New Roman" panose="02020603050405020304" pitchFamily="18" charset="0"/>
              <a:cs typeface="Times New Roman" panose="02020603050405020304" pitchFamily="18" charset="0"/>
            </a:endParaRPr>
          </a:p>
          <a:p>
            <a:pPr marL="393700" lvl="1" indent="0">
              <a:buNone/>
            </a:pPr>
            <a:endParaRPr lang="x-none" sz="2000" dirty="0" smtClean="0">
              <a:latin typeface="Times New Roman" panose="02020603050405020304" pitchFamily="18" charset="0"/>
              <a:cs typeface="Times New Roman" panose="02020603050405020304" pitchFamily="18" charset="0"/>
            </a:endParaRPr>
          </a:p>
          <a:p>
            <a:pPr lvl="1"/>
            <a:r>
              <a:rPr lang="en-US" sz="2000" dirty="0" err="1" smtClean="0">
                <a:latin typeface="Times New Roman" panose="02020603050405020304" pitchFamily="18" charset="0"/>
                <a:cs typeface="Times New Roman" panose="02020603050405020304" pitchFamily="18" charset="0"/>
              </a:rPr>
              <a:t>пут</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уношења</a:t>
            </a:r>
            <a:r>
              <a:rPr lang="en-US" sz="2000" dirty="0">
                <a:latin typeface="Times New Roman" panose="02020603050405020304" pitchFamily="18" charset="0"/>
                <a:cs typeface="Times New Roman" panose="02020603050405020304" pitchFamily="18" charset="0"/>
              </a:rPr>
              <a:t> и </a:t>
            </a:r>
            <a:r>
              <a:rPr lang="en-US" sz="2000" dirty="0" err="1" smtClean="0">
                <a:latin typeface="Times New Roman" panose="02020603050405020304" pitchFamily="18" charset="0"/>
                <a:cs typeface="Times New Roman" panose="02020603050405020304" pitchFamily="18" charset="0"/>
              </a:rPr>
              <a:t>померања</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протезе</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се</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не</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поклапају</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ретенција</a:t>
            </a:r>
            <a:r>
              <a:rPr lang="en-US" sz="2000" dirty="0" smtClean="0">
                <a:latin typeface="Times New Roman" panose="02020603050405020304" pitchFamily="18" charset="0"/>
                <a:cs typeface="Times New Roman" panose="02020603050405020304" pitchFamily="18" charset="0"/>
              </a:rPr>
              <a:t> ПСП</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зависи</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и </a:t>
            </a:r>
            <a:r>
              <a:rPr lang="en-US" sz="2000" dirty="0" err="1">
                <a:latin typeface="Times New Roman" panose="02020603050405020304" pitchFamily="18" charset="0"/>
                <a:cs typeface="Times New Roman" panose="02020603050405020304" pitchFamily="18" charset="0"/>
              </a:rPr>
              <a:t>од</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крутих</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делова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протезе</a:t>
            </a:r>
            <a:r>
              <a:rPr lang="sr-Cyrl-RS" sz="2000" dirty="0" smtClean="0">
                <a:latin typeface="Times New Roman" panose="02020603050405020304" pitchFamily="18" charset="0"/>
                <a:cs typeface="Times New Roman" panose="02020603050405020304" pitchFamily="18" charset="0"/>
              </a:rPr>
              <a:t> </a:t>
            </a:r>
            <a:r>
              <a:rPr lang="x-none" sz="2000" dirty="0" smtClean="0">
                <a:latin typeface="Times New Roman" panose="02020603050405020304" pitchFamily="18" charset="0"/>
                <a:cs typeface="Times New Roman" panose="02020603050405020304" pitchFamily="18" charset="0"/>
              </a:rPr>
              <a:t>-</a:t>
            </a:r>
            <a:r>
              <a:rPr lang="sr-Cyrl-R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боља</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ретенција</a:t>
            </a:r>
            <a:r>
              <a:rPr lang="en-US" sz="2000" dirty="0">
                <a:latin typeface="Times New Roman" panose="02020603050405020304" pitchFamily="18" charset="0"/>
                <a:cs typeface="Times New Roman" panose="02020603050405020304" pitchFamily="18" charset="0"/>
              </a:rPr>
              <a:t> и </a:t>
            </a:r>
            <a:r>
              <a:rPr lang="en-US" sz="2000" dirty="0" err="1">
                <a:latin typeface="Times New Roman" panose="02020603050405020304" pitchFamily="18" charset="0"/>
                <a:cs typeface="Times New Roman" panose="02020603050405020304" pitchFamily="18" charset="0"/>
              </a:rPr>
              <a:t>грацилнији</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дизајн</a:t>
            </a:r>
            <a:endParaRPr lang="sr-Cyrl-RS" sz="2000" dirty="0" smtClean="0">
              <a:latin typeface="Times New Roman" panose="02020603050405020304" pitchFamily="18" charset="0"/>
              <a:cs typeface="Times New Roman" panose="02020603050405020304" pitchFamily="18" charset="0"/>
            </a:endParaRPr>
          </a:p>
          <a:p>
            <a:pPr marL="393700" lvl="1" indent="0">
              <a:buNone/>
            </a:pPr>
            <a:endParaRPr lang="x-none" sz="2000" dirty="0" smtClean="0">
              <a:latin typeface="Times New Roman" panose="02020603050405020304" pitchFamily="18" charset="0"/>
              <a:cs typeface="Times New Roman" panose="02020603050405020304" pitchFamily="18" charset="0"/>
            </a:endParaRPr>
          </a:p>
          <a:p>
            <a:pPr lvl="1"/>
            <a:r>
              <a:rPr lang="en-US" sz="2000" dirty="0" err="1" smtClean="0">
                <a:latin typeface="Times New Roman" panose="02020603050405020304" pitchFamily="18" charset="0"/>
                <a:cs typeface="Times New Roman" panose="02020603050405020304" pitchFamily="18" charset="0"/>
              </a:rPr>
              <a:t>вертикалан</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правац</a:t>
            </a:r>
            <a:endParaRPr lang="x-none" sz="2000" dirty="0" smtClean="0">
              <a:latin typeface="Times New Roman" panose="02020603050405020304" pitchFamily="18" charset="0"/>
              <a:cs typeface="Times New Roman" panose="02020603050405020304" pitchFamily="18" charset="0"/>
            </a:endParaRPr>
          </a:p>
          <a:p>
            <a:pPr lvl="2"/>
            <a:r>
              <a:rPr lang="x-none" sz="2000" dirty="0" smtClean="0">
                <a:latin typeface="Times New Roman" panose="02020603050405020304" pitchFamily="18" charset="0"/>
                <a:cs typeface="Times New Roman" panose="02020603050405020304" pitchFamily="18" charset="0"/>
              </a:rPr>
              <a:t>А</a:t>
            </a:r>
            <a:r>
              <a:rPr lang="en-US" sz="2000" dirty="0" err="1" smtClean="0">
                <a:latin typeface="Times New Roman" panose="02020603050405020304" pitchFamily="18" charset="0"/>
                <a:cs typeface="Times New Roman" panose="02020603050405020304" pitchFamily="18" charset="0"/>
              </a:rPr>
              <a:t>течмени</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телескоп</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и </a:t>
            </a:r>
            <a:r>
              <a:rPr lang="en-US" sz="2000" dirty="0" err="1">
                <a:latin typeface="Times New Roman" panose="02020603050405020304" pitchFamily="18" charset="0"/>
                <a:cs typeface="Times New Roman" panose="02020603050405020304" pitchFamily="18" charset="0"/>
              </a:rPr>
              <a:t>конус</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круне</a:t>
            </a:r>
            <a:r>
              <a:rPr lang="x-none"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фрезоване</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наменске</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круне</a:t>
            </a:r>
            <a:endParaRPr lang="en-US" sz="2000" dirty="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p:txBody>
      </p:sp>
      <p:sp>
        <p:nvSpPr>
          <p:cNvPr id="6" name="Title 1"/>
          <p:cNvSpPr>
            <a:spLocks noGrp="1"/>
          </p:cNvSpPr>
          <p:nvPr>
            <p:ph type="title"/>
          </p:nvPr>
        </p:nvSpPr>
        <p:spPr>
          <a:xfrm>
            <a:off x="525295" y="1139651"/>
            <a:ext cx="4085617" cy="498636"/>
          </a:xfrm>
        </p:spPr>
        <p:txBody>
          <a:bodyPr>
            <a:normAutofit fontScale="90000"/>
          </a:bodyPr>
          <a:lstStyle/>
          <a:p>
            <a:r>
              <a:rPr lang="x-none" sz="3200" b="1" u="sng" dirty="0" smtClean="0">
                <a:latin typeface="Times New Roman" panose="02020603050405020304" pitchFamily="18" charset="0"/>
                <a:cs typeface="Times New Roman" panose="02020603050405020304" pitchFamily="18" charset="0"/>
              </a:rPr>
              <a:t>Пут померања протезе</a:t>
            </a:r>
            <a:endParaRPr lang="en-US" sz="3200" b="1" u="sng" dirty="0">
              <a:latin typeface="Times New Roman" panose="02020603050405020304" pitchFamily="18" charset="0"/>
              <a:cs typeface="Times New Roman" panose="02020603050405020304" pitchFamily="18" charset="0"/>
            </a:endParaRPr>
          </a:p>
        </p:txBody>
      </p:sp>
      <p:sp>
        <p:nvSpPr>
          <p:cNvPr id="7" name="TextBox 6"/>
          <p:cNvSpPr txBox="1"/>
          <p:nvPr/>
        </p:nvSpPr>
        <p:spPr>
          <a:xfrm>
            <a:off x="0" y="342529"/>
            <a:ext cx="9144000" cy="523220"/>
          </a:xfrm>
          <a:prstGeom prst="rect">
            <a:avLst/>
          </a:prstGeom>
          <a:solidFill>
            <a:schemeClr val="bg1"/>
          </a:solidFill>
        </p:spPr>
        <p:txBody>
          <a:bodyPr>
            <a:spAutoFit/>
          </a:bodyPr>
          <a:lstStyle/>
          <a:p>
            <a:pPr algn="ctr">
              <a:defRPr/>
            </a:pPr>
            <a:r>
              <a:rPr lang="sr-Latn-RS" sz="2800" dirty="0" smtClean="0">
                <a:solidFill>
                  <a:schemeClr val="tx2"/>
                </a:solidFill>
              </a:rPr>
              <a:t> </a:t>
            </a:r>
            <a:r>
              <a:rPr lang="sr-Cyrl-CS" sz="2800" b="1" dirty="0" smtClean="0">
                <a:cs typeface="Times New Roman" pitchFamily="18" charset="0"/>
              </a:rPr>
              <a:t>Планирање</a:t>
            </a:r>
            <a:r>
              <a:rPr lang="sr-Latn-RS" sz="2800" b="1" dirty="0" smtClean="0">
                <a:cs typeface="Times New Roman" pitchFamily="18" charset="0"/>
              </a:rPr>
              <a:t> </a:t>
            </a:r>
            <a:r>
              <a:rPr lang="sr-Cyrl-CS" sz="2800" b="1" dirty="0" smtClean="0">
                <a:cs typeface="Times New Roman" pitchFamily="18" charset="0"/>
              </a:rPr>
              <a:t>парцијалне</a:t>
            </a:r>
            <a:r>
              <a:rPr lang="sr-Latn-RS" sz="2800" b="1" dirty="0" smtClean="0">
                <a:cs typeface="Times New Roman" pitchFamily="18" charset="0"/>
              </a:rPr>
              <a:t> </a:t>
            </a:r>
            <a:r>
              <a:rPr lang="sr-Cyrl-CS" sz="2800" b="1" dirty="0" smtClean="0">
                <a:cs typeface="Times New Roman" pitchFamily="18" charset="0"/>
              </a:rPr>
              <a:t>скелетиране</a:t>
            </a:r>
            <a:r>
              <a:rPr lang="sr-Cyrl-RS" sz="2800" b="1" dirty="0">
                <a:cs typeface="Times New Roman" pitchFamily="18" charset="0"/>
              </a:rPr>
              <a:t> </a:t>
            </a:r>
            <a:r>
              <a:rPr lang="sr-Cyrl-RS" sz="2800" b="1" dirty="0" smtClean="0">
                <a:cs typeface="Times New Roman" pitchFamily="18" charset="0"/>
              </a:rPr>
              <a:t>п</a:t>
            </a:r>
            <a:r>
              <a:rPr lang="sr-Cyrl-CS" sz="2800" b="1" dirty="0" smtClean="0">
                <a:cs typeface="Times New Roman" pitchFamily="18" charset="0"/>
              </a:rPr>
              <a:t>ротезе</a:t>
            </a:r>
            <a:endParaRPr lang="en-US" sz="2800" dirty="0">
              <a:solidFill>
                <a:schemeClr val="tx2"/>
              </a:solidFill>
            </a:endParaRPr>
          </a:p>
        </p:txBody>
      </p:sp>
      <p:cxnSp>
        <p:nvCxnSpPr>
          <p:cNvPr id="8" name="Straight Connector 7"/>
          <p:cNvCxnSpPr/>
          <p:nvPr/>
        </p:nvCxnSpPr>
        <p:spPr>
          <a:xfrm>
            <a:off x="525295" y="865749"/>
            <a:ext cx="79961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606045" y="3358278"/>
            <a:ext cx="1574261" cy="371"/>
          </a:xfrm>
          <a:prstGeom prst="line">
            <a:avLst/>
          </a:prstGeom>
          <a:ln w="38100">
            <a:solidFill>
              <a:srgbClr val="FF0000"/>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934645" y="3675412"/>
            <a:ext cx="4072650" cy="6114"/>
          </a:xfrm>
          <a:prstGeom prst="line">
            <a:avLst/>
          </a:prstGeom>
          <a:ln w="38100">
            <a:solidFill>
              <a:srgbClr val="FF0000"/>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716293" y="4404716"/>
            <a:ext cx="1574261" cy="371"/>
          </a:xfrm>
          <a:prstGeom prst="line">
            <a:avLst/>
          </a:prstGeom>
          <a:ln w="38100">
            <a:solidFill>
              <a:srgbClr val="FF0000"/>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40857" y="4669278"/>
            <a:ext cx="5359943" cy="9710"/>
          </a:xfrm>
          <a:prstGeom prst="line">
            <a:avLst/>
          </a:prstGeom>
          <a:ln w="38100">
            <a:solidFill>
              <a:srgbClr val="FF0000"/>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C742B1DE-B762-0C46-9125-C179ACEC9167}"/>
              </a:ext>
            </a:extLst>
          </p:cNvPr>
          <p:cNvSpPr/>
          <p:nvPr/>
        </p:nvSpPr>
        <p:spPr>
          <a:xfrm>
            <a:off x="525295" y="5310079"/>
            <a:ext cx="2794807" cy="402819"/>
          </a:xfrm>
          <a:prstGeom prst="rect">
            <a:avLst/>
          </a:prstGeom>
          <a:noFill/>
          <a:ln w="57150">
            <a:solidFill>
              <a:schemeClr val="accent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Question Mark Serious Thinker | 3D Animated Clipart for PowerPoint -  PresenterMedia.com"/>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77455" y="958207"/>
            <a:ext cx="2266545" cy="2095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52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15086</TotalTime>
  <Words>3033</Words>
  <Application>Microsoft Office PowerPoint</Application>
  <PresentationFormat>On-screen Show (4:3)</PresentationFormat>
  <Paragraphs>438</Paragraphs>
  <Slides>44</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Calibri</vt:lpstr>
      <vt:lpstr>Constantia</vt:lpstr>
      <vt:lpstr>Courier New</vt:lpstr>
      <vt:lpstr>Symbol</vt:lpstr>
      <vt:lpstr>Tahoma</vt:lpstr>
      <vt:lpstr>Times New Roman</vt:lpstr>
      <vt:lpstr>Wingdings</vt:lpstr>
      <vt:lpstr>Wingdings 2</vt:lpstr>
      <vt:lpstr>Flow</vt:lpstr>
      <vt:lpstr>PowerPoint Presentation</vt:lpstr>
      <vt:lpstr>PowerPoint Presentation</vt:lpstr>
      <vt:lpstr>PowerPoint Presentation</vt:lpstr>
      <vt:lpstr>Пут уношења протезе може бити:</vt:lpstr>
      <vt:lpstr>PowerPoint Presentation</vt:lpstr>
      <vt:lpstr>PowerPoint Presentation</vt:lpstr>
      <vt:lpstr>PowerPoint Presentation</vt:lpstr>
      <vt:lpstr>Пут померања протезе</vt:lpstr>
      <vt:lpstr>Пут померања протезе</vt:lpstr>
      <vt:lpstr>Екватор зуба</vt:lpstr>
      <vt:lpstr>Екватор зуба</vt:lpstr>
      <vt:lpstr>Екватор зуба</vt:lpstr>
      <vt:lpstr>Водеће равни</vt:lpstr>
      <vt:lpstr>Водеће равни</vt:lpstr>
      <vt:lpstr>PowerPoint Presentation</vt:lpstr>
      <vt:lpstr>Ретенција ПСП</vt:lpstr>
      <vt:lpstr>Ретенција ПСП на основу еластичних својстава материјала и трења</vt:lpstr>
      <vt:lpstr>Ретенција ПСП на основу еластичних својстава материјала и трења</vt:lpstr>
      <vt:lpstr>Ретенција ПСП на основу еластичних својстава материјала и трења</vt:lpstr>
      <vt:lpstr>Ретенција ПСП на основу еластичних својстава материјала и трења</vt:lpstr>
      <vt:lpstr>Ретенција ПСП на основу еластичних својстава материјала и трења</vt:lpstr>
      <vt:lpstr>Мерење ретенционе силе по BIOS систему</vt:lpstr>
      <vt:lpstr>Стабилизација ПСП</vt:lpstr>
      <vt:lpstr>PowerPoint Presentation</vt:lpstr>
      <vt:lpstr>PowerPoint Presentation</vt:lpstr>
      <vt:lpstr>PowerPoint Presentation</vt:lpstr>
      <vt:lpstr>Улога броја и локализације ослонаца ПСП у њеној стабилизацији</vt:lpstr>
      <vt:lpstr>Улога броја и локализације ослонаца ПСП у њеној стабилизацији</vt:lpstr>
      <vt:lpstr>Улога броја и локализације ослонаца ПСП у њеној стабилизацији</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Prosthodontics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Edentulism and Complete Denture Treatment - Lecture Presentation</dc:title>
  <dc:creator>Prof.D.Stamenkovic</dc:creator>
  <cp:lastModifiedBy>HP</cp:lastModifiedBy>
  <cp:revision>895</cp:revision>
  <dcterms:created xsi:type="dcterms:W3CDTF">1999-09-18T14:52:23Z</dcterms:created>
  <dcterms:modified xsi:type="dcterms:W3CDTF">2024-09-21T22:25:01Z</dcterms:modified>
</cp:coreProperties>
</file>